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85" r:id="rId11"/>
    <p:sldId id="271" r:id="rId12"/>
    <p:sldId id="272" r:id="rId13"/>
    <p:sldId id="296" r:id="rId14"/>
    <p:sldId id="273" r:id="rId15"/>
    <p:sldId id="297" r:id="rId16"/>
    <p:sldId id="287" r:id="rId17"/>
    <p:sldId id="274" r:id="rId18"/>
    <p:sldId id="288" r:id="rId19"/>
    <p:sldId id="289" r:id="rId20"/>
    <p:sldId id="284" r:id="rId21"/>
    <p:sldId id="290" r:id="rId22"/>
    <p:sldId id="293" r:id="rId23"/>
    <p:sldId id="282" r:id="rId24"/>
    <p:sldId id="291" r:id="rId25"/>
    <p:sldId id="283" r:id="rId26"/>
    <p:sldId id="292" r:id="rId27"/>
    <p:sldId id="275" r:id="rId28"/>
    <p:sldId id="294" r:id="rId29"/>
    <p:sldId id="276" r:id="rId30"/>
    <p:sldId id="295" r:id="rId31"/>
    <p:sldId id="277" r:id="rId32"/>
    <p:sldId id="281" r:id="rId33"/>
    <p:sldId id="278" r:id="rId34"/>
    <p:sldId id="279" r:id="rId35"/>
    <p:sldId id="298" r:id="rId36"/>
    <p:sldId id="280" r:id="rId37"/>
    <p:sldId id="299" r:id="rId38"/>
    <p:sldId id="265" r:id="rId39"/>
    <p:sldId id="266" r:id="rId40"/>
    <p:sldId id="267" r:id="rId41"/>
    <p:sldId id="268" r:id="rId42"/>
    <p:sldId id="270" r:id="rId43"/>
  </p:sldIdLst>
  <p:sldSz cx="9144000" cy="6858000" type="screen4x3"/>
  <p:notesSz cx="6858000" cy="9144000"/>
  <p:embeddedFontLst>
    <p:embeddedFont>
      <p:font typeface="SolaimanLipi" pitchFamily="2" charset="0"/>
      <p:regular r:id="rId44"/>
    </p:embeddedFont>
    <p:embeddedFont>
      <p:font typeface="Wingdings 2" pitchFamily="18" charset="2"/>
      <p:regular r:id="rId45"/>
    </p:embeddedFont>
    <p:embeddedFont>
      <p:font typeface="Calibri" pitchFamily="34" charset="0"/>
      <p:regular r:id="rId46"/>
      <p:bold r:id="rId47"/>
      <p:italic r:id="rId48"/>
      <p:boldItalic r:id="rId4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100000" saltData="ABcVVZrzO8KKSsG7gfWmCA==" hashData="N5u13UmX5PwyKNS4Pnj0I/K1fKo=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660033"/>
    <a:srgbClr val="003300"/>
    <a:srgbClr val="000032"/>
    <a:srgbClr val="006600"/>
    <a:srgbClr val="663300"/>
    <a:srgbClr val="3333FF"/>
    <a:srgbClr val="6600CC"/>
    <a:srgbClr val="6600FF"/>
    <a:srgbClr val="33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4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5.fntdata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472E1B2-DDA8-45FF-B585-E55DBCE72075}" type="datetimeFigureOut">
              <a:rPr lang="en-US" smtClean="0"/>
              <a:pPr/>
              <a:t>9/19/2013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95960" y="6454775"/>
            <a:ext cx="532384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95A01A-A73F-4F95-AFFF-402EEAD8AB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6520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472E1B2-DDA8-45FF-B585-E55DBCE72075}" type="datetimeFigureOut">
              <a:rPr lang="en-US" smtClean="0"/>
              <a:pPr/>
              <a:t>9/19/2013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95960" y="6454775"/>
            <a:ext cx="532384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95A01A-A73F-4F95-AFFF-402EEAD8AB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6178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472E1B2-DDA8-45FF-B585-E55DBCE72075}" type="datetimeFigureOut">
              <a:rPr lang="en-US" smtClean="0"/>
              <a:pPr/>
              <a:t>9/19/2013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95960" y="6454775"/>
            <a:ext cx="532384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95A01A-A73F-4F95-AFFF-402EEAD8AB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304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472E1B2-DDA8-45FF-B585-E55DBCE72075}" type="datetimeFigureOut">
              <a:rPr lang="en-US" smtClean="0"/>
              <a:pPr/>
              <a:t>9/19/2013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95960" y="6454775"/>
            <a:ext cx="532384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95A01A-A73F-4F95-AFFF-402EEAD8AB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513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472E1B2-DDA8-45FF-B585-E55DBCE72075}" type="datetimeFigureOut">
              <a:rPr lang="en-US" smtClean="0"/>
              <a:pPr/>
              <a:t>9/19/2013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95960" y="6454775"/>
            <a:ext cx="532384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95A01A-A73F-4F95-AFFF-402EEAD8AB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671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472E1B2-DDA8-45FF-B585-E55DBCE72075}" type="datetimeFigureOut">
              <a:rPr lang="en-US" smtClean="0"/>
              <a:pPr/>
              <a:t>9/19/2013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95960" y="6454775"/>
            <a:ext cx="532384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95A01A-A73F-4F95-AFFF-402EEAD8AB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060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472E1B2-DDA8-45FF-B585-E55DBCE72075}" type="datetimeFigureOut">
              <a:rPr lang="en-US" smtClean="0"/>
              <a:pPr/>
              <a:t>9/19/2013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5960" y="6454775"/>
            <a:ext cx="532384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95A01A-A73F-4F95-AFFF-402EEAD8AB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604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472E1B2-DDA8-45FF-B585-E55DBCE72075}" type="datetimeFigureOut">
              <a:rPr lang="en-US" smtClean="0"/>
              <a:pPr/>
              <a:t>9/19/2013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95960" y="6454775"/>
            <a:ext cx="532384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95A01A-A73F-4F95-AFFF-402EEAD8AB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039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472E1B2-DDA8-45FF-B585-E55DBCE72075}" type="datetimeFigureOut">
              <a:rPr lang="en-US" smtClean="0"/>
              <a:pPr/>
              <a:t>9/19/2013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95960" y="6454775"/>
            <a:ext cx="532384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95A01A-A73F-4F95-AFFF-402EEAD8AB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3122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472E1B2-DDA8-45FF-B585-E55DBCE72075}" type="datetimeFigureOut">
              <a:rPr lang="en-US" smtClean="0"/>
              <a:pPr/>
              <a:t>9/19/2013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95960" y="6454775"/>
            <a:ext cx="532384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95A01A-A73F-4F95-AFFF-402EEAD8AB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2710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472E1B2-DDA8-45FF-B585-E55DBCE72075}" type="datetimeFigureOut">
              <a:rPr lang="en-US" smtClean="0"/>
              <a:pPr/>
              <a:t>9/19/2013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95960" y="6454775"/>
            <a:ext cx="532384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95A01A-A73F-4F95-AFFF-402EEAD8AB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6785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472E1B2-DDA8-45FF-B585-E55DBCE72075}" type="datetimeFigureOut">
              <a:rPr lang="en-US" smtClean="0"/>
              <a:pPr/>
              <a:t>9/19/2013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95960" y="6454775"/>
            <a:ext cx="532384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95A01A-A73F-4F95-AFFF-402EEAD8AB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6178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472E1B2-DDA8-45FF-B585-E55DBCE72075}" type="datetimeFigureOut">
              <a:rPr lang="en-US" smtClean="0"/>
              <a:pPr/>
              <a:t>9/19/2013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95960" y="6454775"/>
            <a:ext cx="532384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B95A01A-A73F-4F95-AFFF-402EEAD8AB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6178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png"/><Relationship Id="rId26" Type="http://schemas.openxmlformats.org/officeDocument/2006/relationships/slide" Target="../slides/slide5.xml"/><Relationship Id="rId39" Type="http://schemas.openxmlformats.org/officeDocument/2006/relationships/image" Target="../media/image16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7.jpeg"/><Relationship Id="rId34" Type="http://schemas.openxmlformats.org/officeDocument/2006/relationships/slide" Target="../slides/slide38.xml"/><Relationship Id="rId42" Type="http://schemas.openxmlformats.org/officeDocument/2006/relationships/slide" Target="../slides/slide4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5" Type="http://schemas.openxmlformats.org/officeDocument/2006/relationships/image" Target="../media/image9.png"/><Relationship Id="rId33" Type="http://schemas.openxmlformats.org/officeDocument/2006/relationships/image" Target="../media/image13.png"/><Relationship Id="rId38" Type="http://schemas.openxmlformats.org/officeDocument/2006/relationships/slide" Target="../slides/slide40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20" Type="http://schemas.openxmlformats.org/officeDocument/2006/relationships/image" Target="../media/image6.jpeg"/><Relationship Id="rId29" Type="http://schemas.openxmlformats.org/officeDocument/2006/relationships/image" Target="../media/image11.png"/><Relationship Id="rId41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" Target="../slides/slide4.xml"/><Relationship Id="rId32" Type="http://schemas.openxmlformats.org/officeDocument/2006/relationships/slide" Target="../slides/slide9.xml"/><Relationship Id="rId37" Type="http://schemas.openxmlformats.org/officeDocument/2006/relationships/image" Target="../media/image15.png"/><Relationship Id="rId40" Type="http://schemas.openxmlformats.org/officeDocument/2006/relationships/slide" Target="../slides/slide41.xml"/><Relationship Id="rId45" Type="http://schemas.openxmlformats.org/officeDocument/2006/relationships/image" Target="../media/image19.pn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gif"/><Relationship Id="rId23" Type="http://schemas.openxmlformats.org/officeDocument/2006/relationships/image" Target="../media/image8.png"/><Relationship Id="rId28" Type="http://schemas.openxmlformats.org/officeDocument/2006/relationships/slide" Target="../slides/slide6.xml"/><Relationship Id="rId36" Type="http://schemas.openxmlformats.org/officeDocument/2006/relationships/slide" Target="../slides/slide39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5.png"/><Relationship Id="rId31" Type="http://schemas.openxmlformats.org/officeDocument/2006/relationships/image" Target="../media/image12.png"/><Relationship Id="rId44" Type="http://schemas.openxmlformats.org/officeDocument/2006/relationships/slide" Target="../slides/slide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22" Type="http://schemas.openxmlformats.org/officeDocument/2006/relationships/slide" Target="../slides/slide3.xml"/><Relationship Id="rId27" Type="http://schemas.openxmlformats.org/officeDocument/2006/relationships/image" Target="../media/image10.png"/><Relationship Id="rId30" Type="http://schemas.openxmlformats.org/officeDocument/2006/relationships/slide" Target="../slides/slide8.xml"/><Relationship Id="rId35" Type="http://schemas.openxmlformats.org/officeDocument/2006/relationships/image" Target="../media/image14.png"/><Relationship Id="rId43" Type="http://schemas.openxmlformats.org/officeDocument/2006/relationships/image" Target="../media/image18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>
          <a:xfrm>
            <a:off x="-14514" y="801376"/>
            <a:ext cx="9156700" cy="33074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7" descr="loading_bar_animated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6445024"/>
            <a:ext cx="38100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hlinkClick r:id="" action="ppaction://hlinkshowjump?jump=endshow"/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20" y="153126"/>
            <a:ext cx="548640" cy="548640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>
            <a:off x="12700" y="6515100"/>
            <a:ext cx="9144000" cy="0"/>
          </a:xfrm>
          <a:prstGeom prst="line">
            <a:avLst/>
          </a:prstGeom>
          <a:ln w="19050">
            <a:solidFill>
              <a:srgbClr val="00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13" y="6522750"/>
            <a:ext cx="3657600" cy="367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16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12" t="3744" r="11662" b="18955"/>
          <a:stretch/>
        </p:blipFill>
        <p:spPr>
          <a:xfrm>
            <a:off x="8324354" y="6529644"/>
            <a:ext cx="320040" cy="317474"/>
          </a:xfrm>
          <a:prstGeom prst="rect">
            <a:avLst/>
          </a:prstGeom>
        </p:spPr>
      </p:pic>
      <p:pic>
        <p:nvPicPr>
          <p:cNvPr id="18" name="Picture 17">
            <a:hlinkClick r:id="" action="ppaction://hlinkshowjump?jump=previousslide"/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12" t="3744" r="11662" b="18955"/>
          <a:stretch/>
        </p:blipFill>
        <p:spPr>
          <a:xfrm rot="10800000">
            <a:off x="7924801" y="6529249"/>
            <a:ext cx="322627" cy="320040"/>
          </a:xfrm>
          <a:prstGeom prst="rect">
            <a:avLst/>
          </a:prstGeom>
        </p:spPr>
      </p:pic>
      <p:pic>
        <p:nvPicPr>
          <p:cNvPr id="19" name="Picture 18">
            <a:hlinkClick r:id="" action="ppaction://hlinkshowjump?jump=lastslide"/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6" t="2240" r="3056" b="3334"/>
          <a:stretch/>
        </p:blipFill>
        <p:spPr>
          <a:xfrm>
            <a:off x="8708610" y="6537960"/>
            <a:ext cx="320040" cy="319093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7" name="Picture 6">
            <a:hlinkClick r:id="" action="ppaction://hlinkshowjump?jump=firstslide"/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200" y="155052"/>
            <a:ext cx="548640" cy="546714"/>
          </a:xfrm>
          <a:prstGeom prst="rect">
            <a:avLst/>
          </a:prstGeom>
        </p:spPr>
      </p:pic>
      <p:pic>
        <p:nvPicPr>
          <p:cNvPr id="13" name="Picture 4">
            <a:hlinkClick r:id="rId22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888"/>
          <a:stretch/>
        </p:blipFill>
        <p:spPr bwMode="auto">
          <a:xfrm>
            <a:off x="1003828" y="753755"/>
            <a:ext cx="707631" cy="429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5">
            <a:hlinkClick r:id="rId24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6567"/>
          <a:stretch/>
        </p:blipFill>
        <p:spPr bwMode="auto">
          <a:xfrm>
            <a:off x="1712571" y="752638"/>
            <a:ext cx="710029" cy="434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6">
            <a:hlinkClick r:id="rId26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05"/>
          <a:stretch/>
        </p:blipFill>
        <p:spPr bwMode="auto">
          <a:xfrm>
            <a:off x="2437114" y="749867"/>
            <a:ext cx="710029" cy="440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7">
            <a:hlinkClick r:id="rId28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6567"/>
          <a:stretch/>
        </p:blipFill>
        <p:spPr bwMode="auto">
          <a:xfrm>
            <a:off x="3151942" y="750985"/>
            <a:ext cx="710029" cy="434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9">
            <a:hlinkClick r:id="rId30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81"/>
          <a:stretch/>
        </p:blipFill>
        <p:spPr bwMode="auto">
          <a:xfrm>
            <a:off x="3855886" y="751875"/>
            <a:ext cx="707631" cy="407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10">
            <a:hlinkClick r:id="rId32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819"/>
          <a:stretch/>
        </p:blipFill>
        <p:spPr bwMode="auto">
          <a:xfrm>
            <a:off x="4570714" y="752929"/>
            <a:ext cx="719624" cy="412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11">
            <a:hlinkClick r:id="rId34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350"/>
          <a:stretch/>
        </p:blipFill>
        <p:spPr bwMode="auto">
          <a:xfrm>
            <a:off x="5285542" y="750985"/>
            <a:ext cx="710029" cy="409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12">
            <a:hlinkClick r:id="rId36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287"/>
          <a:stretch/>
        </p:blipFill>
        <p:spPr bwMode="auto">
          <a:xfrm>
            <a:off x="6000370" y="750436"/>
            <a:ext cx="710029" cy="415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13">
            <a:hlinkClick r:id="rId38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225"/>
          <a:stretch/>
        </p:blipFill>
        <p:spPr bwMode="auto">
          <a:xfrm>
            <a:off x="6718637" y="747487"/>
            <a:ext cx="710030" cy="427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14">
            <a:hlinkClick r:id="rId40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568"/>
          <a:stretch/>
        </p:blipFill>
        <p:spPr bwMode="auto">
          <a:xfrm>
            <a:off x="7419142" y="751375"/>
            <a:ext cx="710029" cy="434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Picture 15">
            <a:hlinkClick r:id="rId42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663"/>
          <a:stretch/>
        </p:blipFill>
        <p:spPr bwMode="auto">
          <a:xfrm>
            <a:off x="8129171" y="747486"/>
            <a:ext cx="710029" cy="397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16">
            <a:hlinkClick r:id="rId44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815"/>
          <a:stretch/>
        </p:blipFill>
        <p:spPr bwMode="auto">
          <a:xfrm>
            <a:off x="290657" y="752638"/>
            <a:ext cx="750526" cy="434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7" descr="loading_bar_animated.gif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6445024"/>
            <a:ext cx="38100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34">
            <a:hlinkClick r:id="" action="ppaction://hlinkshowjump?jump=endshow"/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20" y="153126"/>
            <a:ext cx="548640" cy="548640"/>
          </a:xfrm>
          <a:prstGeom prst="rect">
            <a:avLst/>
          </a:prstGeom>
        </p:spPr>
      </p:pic>
      <p:cxnSp>
        <p:nvCxnSpPr>
          <p:cNvPr id="37" name="Straight Connector 36"/>
          <p:cNvCxnSpPr/>
          <p:nvPr/>
        </p:nvCxnSpPr>
        <p:spPr>
          <a:xfrm>
            <a:off x="-30842" y="6515100"/>
            <a:ext cx="9144000" cy="0"/>
          </a:xfrm>
          <a:prstGeom prst="line">
            <a:avLst/>
          </a:prstGeom>
          <a:ln w="19050">
            <a:solidFill>
              <a:srgbClr val="00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4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13" y="6522750"/>
            <a:ext cx="3657600" cy="367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" name="Picture 38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12" t="3744" r="11662" b="18955"/>
          <a:stretch/>
        </p:blipFill>
        <p:spPr>
          <a:xfrm>
            <a:off x="8324354" y="6529644"/>
            <a:ext cx="320040" cy="317474"/>
          </a:xfrm>
          <a:prstGeom prst="rect">
            <a:avLst/>
          </a:prstGeom>
        </p:spPr>
      </p:pic>
      <p:pic>
        <p:nvPicPr>
          <p:cNvPr id="40" name="Picture 39">
            <a:hlinkClick r:id="" action="ppaction://hlinkshowjump?jump=previousslide"/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12" t="3744" r="11662" b="18955"/>
          <a:stretch/>
        </p:blipFill>
        <p:spPr>
          <a:xfrm rot="10800000">
            <a:off x="7924801" y="6529249"/>
            <a:ext cx="322627" cy="320040"/>
          </a:xfrm>
          <a:prstGeom prst="rect">
            <a:avLst/>
          </a:prstGeom>
        </p:spPr>
      </p:pic>
      <p:pic>
        <p:nvPicPr>
          <p:cNvPr id="41" name="Picture 40">
            <a:hlinkClick r:id="" action="ppaction://hlinkshowjump?jump=lastslide"/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6" t="2240" r="3056" b="3334"/>
          <a:stretch/>
        </p:blipFill>
        <p:spPr>
          <a:xfrm>
            <a:off x="8708610" y="6537960"/>
            <a:ext cx="320040" cy="319093"/>
          </a:xfrm>
          <a:prstGeom prst="rect">
            <a:avLst/>
          </a:prstGeom>
        </p:spPr>
      </p:pic>
      <p:pic>
        <p:nvPicPr>
          <p:cNvPr id="42" name="Picture 41">
            <a:hlinkClick r:id="" action="ppaction://hlinkshowjump?jump=firstslide"/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200" y="155052"/>
            <a:ext cx="548640" cy="546714"/>
          </a:xfrm>
          <a:prstGeom prst="rect">
            <a:avLst/>
          </a:prstGeom>
        </p:spPr>
      </p:pic>
      <p:pic>
        <p:nvPicPr>
          <p:cNvPr id="33" name="Picture 7" descr="loading_bar_animated.gif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6445024"/>
            <a:ext cx="38100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35">
            <a:hlinkClick r:id="" action="ppaction://hlinkshowjump?jump=endshow"/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20" y="167640"/>
            <a:ext cx="548640" cy="548640"/>
          </a:xfrm>
          <a:prstGeom prst="rect">
            <a:avLst/>
          </a:prstGeom>
        </p:spPr>
      </p:pic>
      <p:cxnSp>
        <p:nvCxnSpPr>
          <p:cNvPr id="44" name="Straight Connector 43"/>
          <p:cNvCxnSpPr/>
          <p:nvPr userDrawn="1"/>
        </p:nvCxnSpPr>
        <p:spPr>
          <a:xfrm>
            <a:off x="12700" y="6515100"/>
            <a:ext cx="9144000" cy="0"/>
          </a:xfrm>
          <a:prstGeom prst="line">
            <a:avLst/>
          </a:prstGeom>
          <a:ln w="19050">
            <a:solidFill>
              <a:srgbClr val="00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Picture 4"/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13" y="6522750"/>
            <a:ext cx="3657600" cy="367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Picture 45">
            <a:hlinkClick r:id="" action="ppaction://hlinkshowjump?jump=nextslide"/>
          </p:cNvPr>
          <p:cNvPicPr>
            <a:picLocks noChangeAspect="1"/>
          </p:cNvPicPr>
          <p:nvPr userDrawn="1"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12" t="3744" r="11662" b="18955"/>
          <a:stretch/>
        </p:blipFill>
        <p:spPr>
          <a:xfrm>
            <a:off x="8324354" y="6529644"/>
            <a:ext cx="320040" cy="317474"/>
          </a:xfrm>
          <a:prstGeom prst="rect">
            <a:avLst/>
          </a:prstGeom>
        </p:spPr>
      </p:pic>
      <p:pic>
        <p:nvPicPr>
          <p:cNvPr id="47" name="Picture 46">
            <a:hlinkClick r:id="" action="ppaction://hlinkshowjump?jump=previousslide"/>
          </p:cNvPr>
          <p:cNvPicPr>
            <a:picLocks noChangeAspect="1"/>
          </p:cNvPicPr>
          <p:nvPr userDrawn="1"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12" t="3744" r="11662" b="18955"/>
          <a:stretch/>
        </p:blipFill>
        <p:spPr>
          <a:xfrm rot="10800000">
            <a:off x="7924801" y="6529249"/>
            <a:ext cx="322627" cy="320040"/>
          </a:xfrm>
          <a:prstGeom prst="rect">
            <a:avLst/>
          </a:prstGeom>
        </p:spPr>
      </p:pic>
      <p:pic>
        <p:nvPicPr>
          <p:cNvPr id="48" name="Picture 47">
            <a:hlinkClick r:id="" action="ppaction://hlinkshowjump?jump=lastslide"/>
          </p:cNvPr>
          <p:cNvPicPr>
            <a:picLocks noChangeAspect="1"/>
          </p:cNvPicPr>
          <p:nvPr userDrawn="1"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6" t="2240" r="3056" b="3334"/>
          <a:stretch/>
        </p:blipFill>
        <p:spPr>
          <a:xfrm>
            <a:off x="8708610" y="6537960"/>
            <a:ext cx="320040" cy="319093"/>
          </a:xfrm>
          <a:prstGeom prst="rect">
            <a:avLst/>
          </a:prstGeom>
        </p:spPr>
      </p:pic>
      <p:pic>
        <p:nvPicPr>
          <p:cNvPr id="49" name="Picture 48">
            <a:hlinkClick r:id="" action="ppaction://hlinkshowjump?jump=firstslide"/>
          </p:cNvPr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200" y="169566"/>
            <a:ext cx="548640" cy="546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924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21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jpe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5.png"/><Relationship Id="rId4" Type="http://schemas.openxmlformats.org/officeDocument/2006/relationships/image" Target="../media/image44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gif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6.jpg"/><Relationship Id="rId4" Type="http://schemas.openxmlformats.org/officeDocument/2006/relationships/image" Target="../media/image55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7.png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4.png"/><Relationship Id="rId4" Type="http://schemas.openxmlformats.org/officeDocument/2006/relationships/image" Target="../media/image80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7.png"/><Relationship Id="rId4" Type="http://schemas.openxmlformats.org/officeDocument/2006/relationships/image" Target="../media/image7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4.png"/><Relationship Id="rId4" Type="http://schemas.openxmlformats.org/officeDocument/2006/relationships/image" Target="../media/image8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gi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8.png"/><Relationship Id="rId4" Type="http://schemas.openxmlformats.org/officeDocument/2006/relationships/image" Target="../media/image7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emf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9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emf"/><Relationship Id="rId2" Type="http://schemas.openxmlformats.org/officeDocument/2006/relationships/image" Target="../media/image90.gi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emf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2.g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88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3.gi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gif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8.emf"/><Relationship Id="rId5" Type="http://schemas.openxmlformats.org/officeDocument/2006/relationships/image" Target="../media/image97.gif"/><Relationship Id="rId4" Type="http://schemas.openxmlformats.org/officeDocument/2006/relationships/image" Target="../media/image9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gif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8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emf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2.gif"/><Relationship Id="rId4" Type="http://schemas.openxmlformats.org/officeDocument/2006/relationships/image" Target="../media/image101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7" Type="http://schemas.openxmlformats.org/officeDocument/2006/relationships/image" Target="../media/image108.gif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7.gif"/><Relationship Id="rId5" Type="http://schemas.openxmlformats.org/officeDocument/2006/relationships/image" Target="../media/image106.gif"/><Relationship Id="rId4" Type="http://schemas.openxmlformats.org/officeDocument/2006/relationships/image" Target="../media/image105.gi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2.jpg"/><Relationship Id="rId5" Type="http://schemas.openxmlformats.org/officeDocument/2006/relationships/image" Target="../media/image103.png"/><Relationship Id="rId4" Type="http://schemas.openxmlformats.org/officeDocument/2006/relationships/image" Target="../media/image111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6.gif"/><Relationship Id="rId5" Type="http://schemas.openxmlformats.org/officeDocument/2006/relationships/image" Target="../media/image115.jpeg"/><Relationship Id="rId4" Type="http://schemas.openxmlformats.org/officeDocument/2006/relationships/image" Target="../media/image10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0.jpg"/><Relationship Id="rId5" Type="http://schemas.openxmlformats.org/officeDocument/2006/relationships/image" Target="../media/image103.png"/><Relationship Id="rId4" Type="http://schemas.openxmlformats.org/officeDocument/2006/relationships/image" Target="../media/image119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6.png"/><Relationship Id="rId4" Type="http://schemas.openxmlformats.org/officeDocument/2006/relationships/image" Target="../media/image12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127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gif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28" y="1204686"/>
            <a:ext cx="9100458" cy="5271672"/>
          </a:xfrm>
          <a:prstGeom prst="rect">
            <a:avLst/>
          </a:prstGeom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83" r="7592" b="30706"/>
          <a:stretch/>
        </p:blipFill>
        <p:spPr bwMode="auto">
          <a:xfrm>
            <a:off x="3397250" y="107484"/>
            <a:ext cx="1860550" cy="654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888"/>
          <a:stretch/>
        </p:blipFill>
        <p:spPr bwMode="auto">
          <a:xfrm>
            <a:off x="7869570" y="1625599"/>
            <a:ext cx="1256126" cy="429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6567"/>
          <a:stretch/>
        </p:blipFill>
        <p:spPr bwMode="auto">
          <a:xfrm>
            <a:off x="7865059" y="2068284"/>
            <a:ext cx="1260383" cy="434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6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05"/>
          <a:stretch/>
        </p:blipFill>
        <p:spPr bwMode="auto">
          <a:xfrm>
            <a:off x="7865059" y="2525484"/>
            <a:ext cx="1260383" cy="440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7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6567"/>
          <a:stretch/>
        </p:blipFill>
        <p:spPr bwMode="auto">
          <a:xfrm>
            <a:off x="7865059" y="2982684"/>
            <a:ext cx="1260383" cy="434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19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81"/>
          <a:stretch/>
        </p:blipFill>
        <p:spPr bwMode="auto">
          <a:xfrm>
            <a:off x="7869570" y="3439885"/>
            <a:ext cx="1256126" cy="407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20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819"/>
          <a:stretch/>
        </p:blipFill>
        <p:spPr bwMode="auto">
          <a:xfrm>
            <a:off x="7863114" y="3882570"/>
            <a:ext cx="1277415" cy="412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21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350"/>
          <a:stretch/>
        </p:blipFill>
        <p:spPr bwMode="auto">
          <a:xfrm>
            <a:off x="7865059" y="4321627"/>
            <a:ext cx="1260383" cy="409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22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287"/>
          <a:stretch/>
        </p:blipFill>
        <p:spPr bwMode="auto">
          <a:xfrm>
            <a:off x="7865059" y="4749799"/>
            <a:ext cx="1260383" cy="415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23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225"/>
          <a:stretch/>
        </p:blipFill>
        <p:spPr bwMode="auto">
          <a:xfrm>
            <a:off x="7865059" y="5192484"/>
            <a:ext cx="1260383" cy="421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24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568"/>
          <a:stretch/>
        </p:blipFill>
        <p:spPr bwMode="auto">
          <a:xfrm>
            <a:off x="7865059" y="5638801"/>
            <a:ext cx="1260383" cy="434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25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663"/>
          <a:stretch/>
        </p:blipFill>
        <p:spPr bwMode="auto">
          <a:xfrm>
            <a:off x="7865059" y="6079131"/>
            <a:ext cx="1260383" cy="397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26"/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815"/>
          <a:stretch/>
        </p:blipFill>
        <p:spPr bwMode="auto">
          <a:xfrm>
            <a:off x="7887932" y="1182912"/>
            <a:ext cx="1332268" cy="434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3482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42" b="11681"/>
          <a:stretch/>
        </p:blipFill>
        <p:spPr bwMode="auto">
          <a:xfrm>
            <a:off x="2438400" y="29028"/>
            <a:ext cx="4529137" cy="783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40" y="1299028"/>
            <a:ext cx="8897257" cy="51219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61764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03" t="15874" r="18092" b="38670"/>
          <a:stretch/>
        </p:blipFill>
        <p:spPr bwMode="auto">
          <a:xfrm>
            <a:off x="3327147" y="48490"/>
            <a:ext cx="2393791" cy="872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ounded Rectangle 6"/>
          <p:cNvSpPr/>
          <p:nvPr/>
        </p:nvSpPr>
        <p:spPr bwMode="auto">
          <a:xfrm>
            <a:off x="5677318" y="1297358"/>
            <a:ext cx="2438400" cy="489294"/>
          </a:xfrm>
          <a:prstGeom prst="roundRect">
            <a:avLst>
              <a:gd name="adj" fmla="val 50000"/>
            </a:avLst>
          </a:prstGeom>
          <a:blipFill>
            <a:blip r:embed="rId3"/>
            <a:tile tx="0" ty="0" sx="100000" sy="100000" flip="none" algn="tl"/>
          </a:blip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3001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8915"/>
          <a:stretch/>
        </p:blipFill>
        <p:spPr bwMode="auto">
          <a:xfrm>
            <a:off x="131620" y="1177805"/>
            <a:ext cx="4432300" cy="5219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Content Placeholder 12"/>
          <p:cNvSpPr txBox="1">
            <a:spLocks/>
          </p:cNvSpPr>
          <p:nvPr/>
        </p:nvSpPr>
        <p:spPr>
          <a:xfrm>
            <a:off x="4657184" y="1262742"/>
            <a:ext cx="4318000" cy="4996542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/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n-BD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পাঠ পরিচিতি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 smtClean="0">
              <a:ln/>
              <a:solidFill>
                <a:srgbClr val="4F03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olaimanLipi" pitchFamily="65" charset="0"/>
              <a:cs typeface="SolaimanLipi" pitchFamily="65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bn-BD" sz="2000" b="1" i="0" u="none" strike="noStrike" kern="1200" cap="none" spc="0" normalizeH="0" baseline="0" noProof="0" dirty="0" smtClean="0">
              <a:ln/>
              <a:solidFill>
                <a:srgbClr val="FF0000"/>
              </a:solidFill>
              <a:effectLst/>
              <a:uLnTx/>
              <a:uFillTx/>
              <a:latin typeface="SolaimanLipi" pitchFamily="65" charset="0"/>
              <a:ea typeface="+mn-ea"/>
              <a:cs typeface="SolaimanLipi" pitchFamily="65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bn-BD" sz="3200" b="1" i="0" u="none" strike="noStrike" kern="1200" cap="none" spc="0" normalizeH="0" baseline="0" noProof="0" dirty="0" smtClean="0">
              <a:ln/>
              <a:solidFill>
                <a:srgbClr val="FF0000"/>
              </a:solidFill>
              <a:effectLst/>
              <a:uLnTx/>
              <a:uFillTx/>
              <a:latin typeface="SolaimanLipi" pitchFamily="65" charset="0"/>
              <a:ea typeface="+mn-ea"/>
              <a:cs typeface="SolaimanLipi" pitchFamily="65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 smtClean="0">
              <a:ln/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olaimanLipi" pitchFamily="65" charset="0"/>
              <a:ea typeface="+mn-ea"/>
              <a:cs typeface="SolaimanLipi" pitchFamily="65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olaimanLipi" pitchFamily="65" charset="0"/>
              <a:ea typeface="+mn-ea"/>
              <a:cs typeface="SolaimanLipi" pitchFamily="65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3" t="15526" r="3726" b="31928"/>
          <a:stretch/>
        </p:blipFill>
        <p:spPr bwMode="auto">
          <a:xfrm>
            <a:off x="4737429" y="5638800"/>
            <a:ext cx="4157509" cy="502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02" r="3976" b="30522"/>
          <a:stretch/>
        </p:blipFill>
        <p:spPr bwMode="auto">
          <a:xfrm>
            <a:off x="5232627" y="3663466"/>
            <a:ext cx="3149373" cy="603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5" t="16176" r="5815" b="35267"/>
          <a:stretch/>
        </p:blipFill>
        <p:spPr bwMode="auto">
          <a:xfrm>
            <a:off x="4834982" y="1819310"/>
            <a:ext cx="3962401" cy="466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" t="16284" r="4787" b="33975"/>
          <a:stretch/>
        </p:blipFill>
        <p:spPr bwMode="auto">
          <a:xfrm>
            <a:off x="4675327" y="2403512"/>
            <a:ext cx="4285343" cy="4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3" t="17636" r="11651" b="35236"/>
          <a:stretch/>
        </p:blipFill>
        <p:spPr bwMode="auto">
          <a:xfrm>
            <a:off x="5720938" y="3019925"/>
            <a:ext cx="1973944" cy="485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7" t="7502" r="6931" b="19631"/>
          <a:stretch/>
        </p:blipFill>
        <p:spPr bwMode="auto">
          <a:xfrm>
            <a:off x="4638708" y="4374520"/>
            <a:ext cx="4256230" cy="1111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4219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3" t="24772" r="45836" b="36137"/>
          <a:stretch/>
        </p:blipFill>
        <p:spPr bwMode="auto">
          <a:xfrm>
            <a:off x="4495800" y="110836"/>
            <a:ext cx="2926370" cy="727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030" y="1299028"/>
            <a:ext cx="6667500" cy="4762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10672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8" t="13688" r="34344" b="39855"/>
          <a:stretch/>
        </p:blipFill>
        <p:spPr bwMode="auto">
          <a:xfrm>
            <a:off x="2819400" y="27709"/>
            <a:ext cx="2313708" cy="775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9" t="15018" r="24109" b="36599"/>
          <a:stretch/>
        </p:blipFill>
        <p:spPr bwMode="auto">
          <a:xfrm>
            <a:off x="678871" y="1662545"/>
            <a:ext cx="5112330" cy="547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23"/>
          <p:cNvSpPr>
            <a:spLocks noChangeArrowheads="1"/>
          </p:cNvSpPr>
          <p:nvPr/>
        </p:nvSpPr>
        <p:spPr bwMode="auto">
          <a:xfrm>
            <a:off x="88900" y="2819400"/>
            <a:ext cx="89916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71500" indent="-57150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Wingdings 2" panose="05020102010507070707" pitchFamily="18" charset="2"/>
              <a:buChar char=""/>
              <a:defRPr/>
            </a:pPr>
            <a:r>
              <a:rPr lang="en-US" sz="3600" b="1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বিশ্বগ্রামের</a:t>
            </a:r>
            <a:r>
              <a:rPr lang="en-US" sz="36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600" b="1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ধারণা</a:t>
            </a:r>
            <a:r>
              <a:rPr lang="en-US" sz="36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600" b="1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ব্যাখ্যা</a:t>
            </a:r>
            <a:r>
              <a:rPr lang="en-US" sz="36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600" b="1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করতে</a:t>
            </a:r>
            <a:r>
              <a:rPr lang="en-US" sz="36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bn-BD" sz="36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পারবে</a:t>
            </a:r>
            <a:r>
              <a:rPr lang="en-US" sz="36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bn-BD" sz="36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।</a:t>
            </a:r>
            <a:endParaRPr lang="en-US" sz="3600" b="1" dirty="0" smtClean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571500" indent="-57150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Wingdings 2" panose="05020102010507070707" pitchFamily="18" charset="2"/>
              <a:buChar char=""/>
              <a:defRPr/>
            </a:pPr>
            <a:r>
              <a:rPr lang="en-US" sz="3600" b="1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বিশ্বগ্রামের</a:t>
            </a:r>
            <a:r>
              <a:rPr lang="en-US" sz="36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600" b="1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বৈশিষ্ট্য</a:t>
            </a:r>
            <a:r>
              <a:rPr lang="en-US" sz="36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600" b="1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ব্যাখ্যা</a:t>
            </a:r>
            <a:r>
              <a:rPr lang="en-US" sz="36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600" b="1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করতে</a:t>
            </a:r>
            <a:r>
              <a:rPr lang="en-US" sz="36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bn-BD" sz="36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পারবে</a:t>
            </a:r>
            <a:r>
              <a:rPr lang="en-US" sz="36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bn-BD" sz="36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।</a:t>
            </a:r>
            <a:endParaRPr lang="en-US" sz="3600" b="1" dirty="0" smtClean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571500" indent="-57150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Wingdings 2" panose="05020102010507070707" pitchFamily="18" charset="2"/>
              <a:buChar char=""/>
              <a:defRPr/>
            </a:pPr>
            <a:r>
              <a:rPr lang="en-US" sz="3600" b="1" spc="-15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2" charset="0"/>
                <a:cs typeface="SolaimanLipi" pitchFamily="2" charset="0"/>
              </a:rPr>
              <a:t>তথ্য</a:t>
            </a:r>
            <a:r>
              <a:rPr lang="en-US" sz="3600" b="1" spc="-15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2" charset="0"/>
                <a:cs typeface="SolaimanLipi" pitchFamily="2" charset="0"/>
              </a:rPr>
              <a:t> </a:t>
            </a:r>
            <a:r>
              <a:rPr lang="en-US" sz="3600" b="1" spc="-15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2" charset="0"/>
                <a:cs typeface="SolaimanLipi" pitchFamily="2" charset="0"/>
              </a:rPr>
              <a:t>প্রযুক্তি</a:t>
            </a:r>
            <a:r>
              <a:rPr lang="en-US" sz="3600" b="1" spc="-15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2" charset="0"/>
                <a:cs typeface="SolaimanLipi" pitchFamily="2" charset="0"/>
              </a:rPr>
              <a:t> </a:t>
            </a:r>
            <a:r>
              <a:rPr lang="en-US" sz="3600" b="1" spc="-15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2" charset="0"/>
                <a:cs typeface="SolaimanLipi" pitchFamily="2" charset="0"/>
              </a:rPr>
              <a:t>কিভাবে</a:t>
            </a:r>
            <a:r>
              <a:rPr lang="en-US" sz="3600" b="1" spc="-15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2" charset="0"/>
                <a:cs typeface="SolaimanLipi" pitchFamily="2" charset="0"/>
              </a:rPr>
              <a:t> </a:t>
            </a:r>
            <a:r>
              <a:rPr lang="en-US" sz="3600" b="1" spc="-15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2" charset="0"/>
                <a:cs typeface="SolaimanLipi" pitchFamily="2" charset="0"/>
              </a:rPr>
              <a:t>বিশ্বায়নের</a:t>
            </a:r>
            <a:r>
              <a:rPr lang="en-US" sz="3600" b="1" spc="-15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2" charset="0"/>
                <a:cs typeface="SolaimanLipi" pitchFamily="2" charset="0"/>
              </a:rPr>
              <a:t> </a:t>
            </a:r>
            <a:r>
              <a:rPr lang="en-US" sz="3600" b="1" spc="-15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2" charset="0"/>
                <a:cs typeface="SolaimanLipi" pitchFamily="2" charset="0"/>
              </a:rPr>
              <a:t>ক্ষেত্রে</a:t>
            </a:r>
            <a:r>
              <a:rPr lang="en-US" sz="3600" b="1" spc="-15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2" charset="0"/>
                <a:cs typeface="SolaimanLipi" pitchFamily="2" charset="0"/>
              </a:rPr>
              <a:t> </a:t>
            </a:r>
            <a:r>
              <a:rPr lang="en-US" sz="3600" b="1" spc="-15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2" charset="0"/>
                <a:cs typeface="SolaimanLipi" pitchFamily="2" charset="0"/>
              </a:rPr>
              <a:t>সহায়ক</a:t>
            </a:r>
            <a:r>
              <a:rPr lang="en-US" sz="3600" b="1" spc="-15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2" charset="0"/>
                <a:cs typeface="SolaimanLipi" pitchFamily="2" charset="0"/>
              </a:rPr>
              <a:t> </a:t>
            </a:r>
            <a:r>
              <a:rPr lang="en-US" sz="3600" b="1" spc="-15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2" charset="0"/>
                <a:cs typeface="SolaimanLipi" pitchFamily="2" charset="0"/>
              </a:rPr>
              <a:t>তা</a:t>
            </a:r>
            <a:r>
              <a:rPr lang="en-US" sz="3600" b="1" spc="-15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2" charset="0"/>
                <a:cs typeface="SolaimanLipi" pitchFamily="2" charset="0"/>
              </a:rPr>
              <a:t> </a:t>
            </a:r>
            <a:r>
              <a:rPr lang="en-US" sz="3600" b="1" spc="-15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বলতে</a:t>
            </a:r>
            <a:r>
              <a:rPr lang="bn-BD" sz="3600" b="1" spc="-15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পারবে </a:t>
            </a:r>
            <a:r>
              <a:rPr lang="bn-BD" sz="3600" b="1" spc="-150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।</a:t>
            </a:r>
            <a:endParaRPr lang="en-US" sz="3600" b="1" spc="-150" dirty="0">
              <a:ln w="28575">
                <a:noFill/>
              </a:ln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4214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04" t="14200" r="22089" b="33371"/>
          <a:stretch/>
        </p:blipFill>
        <p:spPr bwMode="auto">
          <a:xfrm>
            <a:off x="5181600" y="0"/>
            <a:ext cx="2860964" cy="73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7224" y="2938690"/>
            <a:ext cx="4345491" cy="353830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99969" y="1241822"/>
            <a:ext cx="1780971" cy="510778"/>
          </a:xfrm>
          <a:prstGeom prst="wedgeRoundRectCallout">
            <a:avLst>
              <a:gd name="adj1" fmla="val -77181"/>
              <a:gd name="adj2" fmla="val 267489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গ্রামীণ</a:t>
            </a:r>
            <a:r>
              <a:rPr lang="en-US" sz="2400" b="1" dirty="0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b="1" dirty="0" err="1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জনপদ</a:t>
            </a:r>
            <a:endParaRPr lang="en-US" sz="2400" b="1" dirty="0">
              <a:solidFill>
                <a:srgbClr val="005200"/>
              </a:solidFill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4800" y="5562600"/>
            <a:ext cx="2057400" cy="510778"/>
          </a:xfrm>
          <a:prstGeom prst="wedgeRoundRectCallout">
            <a:avLst>
              <a:gd name="adj1" fmla="val 87198"/>
              <a:gd name="adj2" fmla="val -230216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গ্রামীণ</a:t>
            </a:r>
            <a:r>
              <a:rPr lang="en-US" sz="2400" b="1" dirty="0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b="1" dirty="0" err="1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অবকাঠামো</a:t>
            </a:r>
            <a:endParaRPr lang="en-US" sz="2400" b="1" dirty="0">
              <a:solidFill>
                <a:srgbClr val="005200"/>
              </a:solidFill>
              <a:latin typeface="SolaimanLipi" pitchFamily="65" charset="0"/>
              <a:cs typeface="SolaimanLipi" pitchFamily="65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339"/>
          <a:stretch/>
        </p:blipFill>
        <p:spPr>
          <a:xfrm>
            <a:off x="76200" y="1389056"/>
            <a:ext cx="4572000" cy="3318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024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04" t="14200" r="22089" b="33371"/>
          <a:stretch/>
        </p:blipFill>
        <p:spPr bwMode="auto">
          <a:xfrm>
            <a:off x="4495800" y="55417"/>
            <a:ext cx="2860964" cy="73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200" y="3038571"/>
            <a:ext cx="4800600" cy="343842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553200" y="1295400"/>
            <a:ext cx="2127740" cy="510778"/>
          </a:xfrm>
          <a:prstGeom prst="wedgeRoundRectCallout">
            <a:avLst>
              <a:gd name="adj1" fmla="val -75390"/>
              <a:gd name="adj2" fmla="val 284894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গ্রামীণ</a:t>
            </a:r>
            <a:r>
              <a:rPr lang="en-US" sz="2400" b="1" dirty="0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b="1" dirty="0" err="1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জলপারাপর</a:t>
            </a:r>
            <a:r>
              <a:rPr lang="en-US" sz="2400" b="1" dirty="0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 </a:t>
            </a:r>
            <a:endParaRPr lang="en-US" sz="2400" b="1" dirty="0">
              <a:solidFill>
                <a:srgbClr val="005200"/>
              </a:solidFill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800" y="5715000"/>
            <a:ext cx="1752600" cy="510778"/>
          </a:xfrm>
          <a:prstGeom prst="wedgeRoundRectCallout">
            <a:avLst>
              <a:gd name="adj1" fmla="val 67260"/>
              <a:gd name="adj2" fmla="val -113355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গ্রামীণ</a:t>
            </a:r>
            <a:r>
              <a:rPr lang="en-US" sz="2400" b="1" dirty="0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b="1" dirty="0" err="1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পরিবহন</a:t>
            </a:r>
            <a:endParaRPr lang="en-US" sz="2400" b="1" dirty="0">
              <a:solidFill>
                <a:srgbClr val="005200"/>
              </a:solidFill>
              <a:latin typeface="SolaimanLipi" pitchFamily="65" charset="0"/>
              <a:cs typeface="SolaimanLipi" pitchFamily="65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rcRect t="13054" b="6758"/>
          <a:stretch>
            <a:fillRect/>
          </a:stretch>
        </p:blipFill>
        <p:spPr>
          <a:xfrm>
            <a:off x="228600" y="1219200"/>
            <a:ext cx="3962400" cy="4155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409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19" t="14326" r="15565" b="36703"/>
          <a:stretch/>
        </p:blipFill>
        <p:spPr bwMode="auto">
          <a:xfrm>
            <a:off x="0" y="1219200"/>
            <a:ext cx="3657600" cy="990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6" name="Group 15"/>
          <p:cNvGrpSpPr/>
          <p:nvPr/>
        </p:nvGrpSpPr>
        <p:grpSpPr>
          <a:xfrm>
            <a:off x="-139700" y="2184400"/>
            <a:ext cx="3962400" cy="3162806"/>
            <a:chOff x="-139700" y="2184400"/>
            <a:chExt cx="3962400" cy="3162806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2184400"/>
              <a:ext cx="3733800" cy="3048000"/>
            </a:xfrm>
            <a:prstGeom prst="rect">
              <a:avLst/>
            </a:prstGeom>
          </p:spPr>
        </p:pic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-139700" y="2324100"/>
              <a:ext cx="3962400" cy="3023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/>
          <a:srcRect l="1158" t="2028" r="3766" b="4161"/>
          <a:stretch/>
        </p:blipFill>
        <p:spPr>
          <a:xfrm>
            <a:off x="3733800" y="1399308"/>
            <a:ext cx="5216236" cy="4807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632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7172" y="1728959"/>
            <a:ext cx="5334000" cy="1274195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0000" dir="5400000" rotWithShape="0">
              <a:schemeClr val="bg1">
                <a:alpha val="38000"/>
              </a:scheme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71500" indent="-571500" algn="just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একটা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সময়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ছিল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যখন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মানুষ</a:t>
            </a:r>
            <a:endParaRPr lang="en-US" sz="3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754380" indent="-457200" algn="just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গোষ্ঠীবদ্ধ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হয়ে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বাস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করত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।</a:t>
            </a:r>
            <a:endParaRPr lang="en-US" sz="3200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905001" y="234044"/>
            <a:ext cx="2971799" cy="439056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বিশ্বগ্রামের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ধারণা</a:t>
            </a:r>
            <a:endParaRPr 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1262742"/>
            <a:ext cx="3492629" cy="230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3657600"/>
            <a:ext cx="3628572" cy="279175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68944" y="4243559"/>
            <a:ext cx="5334000" cy="1274195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0000" dir="5400000" rotWithShape="0">
              <a:schemeClr val="bg1">
                <a:alpha val="38000"/>
              </a:scheme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71500" indent="-571500" algn="just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মানুষের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জীবনের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প্রধান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অবলম্বন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ছিল</a:t>
            </a:r>
            <a:endParaRPr lang="en-US" sz="3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754380" indent="-457200" algn="just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পশু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শিকার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।</a:t>
            </a:r>
            <a:endParaRPr lang="en-US" sz="3200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1347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5" grpId="0" animBg="1"/>
      <p:bldP spid="8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0" y="1447800"/>
            <a:ext cx="5334000" cy="1274195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0000" dir="5400000" rotWithShape="0">
              <a:schemeClr val="bg1">
                <a:alpha val="38000"/>
              </a:scheme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71500" indent="-571500" algn="just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শিকার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ও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করত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তারা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</a:p>
          <a:p>
            <a:pPr marL="754380" indent="-457200" algn="just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দলবদ্ধ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ভাবে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।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0" y="3471310"/>
            <a:ext cx="5334000" cy="68326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71500" indent="-571500" algn="just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শ্রম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দিত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যার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যার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সাধ্যানুযায়ী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।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1771" y="2819400"/>
            <a:ext cx="5334000" cy="68326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71500" indent="-571500" algn="just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একটি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সাম্যবাদি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সমাজ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ছিল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তখন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।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0" y="4048252"/>
            <a:ext cx="5334000" cy="68326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71500" indent="-571500" algn="just">
              <a:lnSpc>
                <a:spcPct val="120000"/>
              </a:lnSpc>
              <a:buFont typeface="Wingdings" pitchFamily="2" charset="2"/>
              <a:buChar char="v"/>
            </a:pP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ভোগ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করত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যার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যার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প্রয়োজনানুযায়ী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।</a:t>
            </a:r>
            <a:endParaRPr lang="en-US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9718" y="1447800"/>
            <a:ext cx="3810740" cy="382933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76200" y="5410200"/>
            <a:ext cx="8915400" cy="107721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71500" indent="-571500" algn="just">
              <a:buFont typeface="Wingdings" pitchFamily="2" charset="2"/>
              <a:buChar char="Ø"/>
            </a:pPr>
            <a:r>
              <a:rPr lang="en-US" sz="3200" dirty="0" err="1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শিকারের</a:t>
            </a:r>
            <a:r>
              <a:rPr lang="en-US" sz="3200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স্বল্পতার</a:t>
            </a:r>
            <a:r>
              <a:rPr lang="en-US" sz="3200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কারণে</a:t>
            </a:r>
            <a:r>
              <a:rPr lang="en-US" sz="3200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মানুষকে</a:t>
            </a:r>
            <a:r>
              <a:rPr lang="en-US" sz="3200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বিকল্প</a:t>
            </a:r>
            <a:r>
              <a:rPr lang="en-US" sz="3200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চিন্তা</a:t>
            </a:r>
            <a:r>
              <a:rPr lang="en-US" sz="3200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, </a:t>
            </a:r>
            <a:r>
              <a:rPr lang="en-US" sz="3200" dirty="0" err="1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ব্যবস্থা</a:t>
            </a:r>
            <a:r>
              <a:rPr lang="en-US" sz="3200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গ্রহন</a:t>
            </a:r>
            <a:r>
              <a:rPr lang="en-US" sz="3200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করতে</a:t>
            </a:r>
            <a:r>
              <a:rPr lang="en-US" sz="3200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হয়</a:t>
            </a:r>
            <a:r>
              <a:rPr lang="en-US" sz="3200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ধীরে</a:t>
            </a:r>
            <a:r>
              <a:rPr lang="en-US" sz="3200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ধীরে</a:t>
            </a:r>
            <a:r>
              <a:rPr lang="en-US" sz="3200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।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905001" y="234044"/>
            <a:ext cx="2971799" cy="439056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বিশ্বগ্রামের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ধারণা</a:t>
            </a:r>
            <a:endParaRPr 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4748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  <p:bldP spid="6" grpId="0"/>
      <p:bldP spid="7" grpId="0"/>
      <p:bldP spid="8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370116" y="1981200"/>
            <a:ext cx="3973284" cy="3046988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0000" dir="5400000" rotWithShape="0">
              <a:schemeClr val="bg1">
                <a:alpha val="38000"/>
              </a:scheme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71500" indent="-571500" algn="just">
              <a:buFont typeface="Wingdings" pitchFamily="2" charset="2"/>
              <a:buChar char="Ø"/>
            </a:pP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বিকাশ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ঘটতে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থাকে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</a:p>
          <a:p>
            <a:pPr marL="571500" indent="-274320" algn="just">
              <a:buFont typeface="Wingdings" pitchFamily="2" charset="2"/>
              <a:buChar char="Ø"/>
            </a:pP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চাষাবাদ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</a:p>
          <a:p>
            <a:pPr marL="571500" indent="-571500" algn="just">
              <a:buFont typeface="Wingdings" pitchFamily="2" charset="2"/>
              <a:buChar char="Ø"/>
            </a:pPr>
            <a:endParaRPr lang="en-US" sz="3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571500" indent="-571500" algn="just">
              <a:buFont typeface="Wingdings" pitchFamily="2" charset="2"/>
              <a:buChar char="Ø"/>
            </a:pPr>
            <a:endParaRPr lang="en-US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571500" indent="-571500" algn="just">
              <a:buFont typeface="Wingdings" pitchFamily="2" charset="2"/>
              <a:buChar char="Ø"/>
            </a:pPr>
            <a:endParaRPr lang="en-US" sz="3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571500" indent="-274320" algn="just">
              <a:buFont typeface="Wingdings" pitchFamily="2" charset="2"/>
              <a:buChar char="Ø"/>
            </a:pP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ব্যবসা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–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বাণিজ্য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।</a:t>
            </a:r>
            <a:endParaRPr lang="en-US" sz="3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91201" y="1181101"/>
            <a:ext cx="3159836" cy="231580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3545859"/>
            <a:ext cx="3159835" cy="238440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5400" y="5885300"/>
            <a:ext cx="8925635" cy="584775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0000" dir="5400000" rotWithShape="0">
              <a:schemeClr val="bg1">
                <a:alpha val="38000"/>
              </a:scheme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71500" indent="-571500" algn="just">
              <a:buFont typeface="Wingdings" pitchFamily="2" charset="2"/>
              <a:buChar char="Ø"/>
            </a:pPr>
            <a:r>
              <a:rPr lang="en-US" sz="3200" spc="-150" dirty="0" err="1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সেই</a:t>
            </a:r>
            <a:r>
              <a:rPr lang="en-US" sz="3200" spc="-150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spc="-150" dirty="0" err="1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সাথ</a:t>
            </a:r>
            <a:r>
              <a:rPr lang="en-US" sz="3200" spc="-150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spc="-150" dirty="0" err="1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বিকাশ</a:t>
            </a:r>
            <a:r>
              <a:rPr lang="en-US" sz="3200" spc="-150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spc="-150" dirty="0" err="1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ঘটতে</a:t>
            </a:r>
            <a:r>
              <a:rPr lang="en-US" sz="3200" spc="-150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spc="-150" dirty="0" err="1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থাকে</a:t>
            </a:r>
            <a:r>
              <a:rPr lang="en-US" sz="3200" spc="-150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spc="-150" dirty="0" err="1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মানুষের</a:t>
            </a:r>
            <a:r>
              <a:rPr lang="en-US" sz="3200" spc="-150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spc="-150" dirty="0" err="1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বসবাস</a:t>
            </a:r>
            <a:r>
              <a:rPr lang="en-US" sz="3200" spc="-150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spc="-150" dirty="0" err="1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করার</a:t>
            </a:r>
            <a:r>
              <a:rPr lang="en-US" sz="3200" spc="-150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spc="-150" dirty="0" err="1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কৌশল</a:t>
            </a:r>
            <a:r>
              <a:rPr lang="en-US" sz="3200" spc="-150" dirty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spc="-150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ও </a:t>
            </a:r>
            <a:r>
              <a:rPr lang="en-US" sz="3200" spc="-150" dirty="0" err="1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পদ্ধতির</a:t>
            </a:r>
            <a:r>
              <a:rPr lang="en-US" sz="3200" spc="-150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।</a:t>
            </a:r>
            <a:endParaRPr lang="en-US" sz="3200" spc="-150" dirty="0">
              <a:solidFill>
                <a:srgbClr val="66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905001" y="234044"/>
            <a:ext cx="2971799" cy="439056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বিশ্বগ্রামের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ধারণা</a:t>
            </a:r>
            <a:endParaRPr 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9298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5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0" y="1536442"/>
            <a:ext cx="4572000" cy="4026158"/>
          </a:xfrm>
          <a:prstGeom prst="rect">
            <a:avLst/>
          </a:prstGeom>
          <a:noFill/>
          <a:ln>
            <a:noFill/>
            <a:headEnd/>
            <a:tailEnd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noAutofit/>
          </a:bodyPr>
          <a:lstStyle/>
          <a:p>
            <a:pPr marL="571500" indent="-571500" algn="just">
              <a:buFont typeface="Wingdings" pitchFamily="2" charset="2"/>
              <a:buChar char="q"/>
            </a:pP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একটি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সময়ে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বিশ্ব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</a:p>
          <a:p>
            <a:pPr marL="571500" indent="-274320" algn="just">
              <a:buFont typeface="Wingdings" pitchFamily="2" charset="2"/>
              <a:buChar char="q"/>
            </a:pP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বিভিন্ন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রাষ্ট্রে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বিভক্ত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হয়ে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পড়ে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।</a:t>
            </a:r>
          </a:p>
          <a:p>
            <a:pPr marL="571500" indent="-274320" algn="just">
              <a:buFont typeface="Wingdings" pitchFamily="2" charset="2"/>
              <a:buChar char="q"/>
            </a:pPr>
            <a:endParaRPr lang="en-US" sz="3200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297180" algn="just"/>
            <a:endParaRPr lang="en-US" sz="3200" dirty="0" smtClean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297180" algn="just"/>
            <a:endParaRPr lang="en-US" sz="3200" dirty="0" smtClean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571500" indent="-571500" algn="just">
              <a:buFont typeface="Wingdings" pitchFamily="2" charset="2"/>
              <a:buChar char="q"/>
            </a:pP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বিভিন্ন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কারণে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</a:p>
          <a:p>
            <a:pPr marL="571500" indent="-274320" algn="just">
              <a:buFont typeface="Wingdings" pitchFamily="2" charset="2"/>
              <a:buChar char="q"/>
            </a:pP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রাষ্ট্রের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গঠন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প্রকৃতি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ও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শাসনব্যবস্থা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বিভিন্ন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হয়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।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905001" y="234044"/>
            <a:ext cx="2971799" cy="439056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বিশ্বগ্রামের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ধারণা</a:t>
            </a:r>
            <a:endParaRPr 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0" y="5880100"/>
            <a:ext cx="8915400" cy="609600"/>
          </a:xfrm>
          <a:prstGeom prst="rect">
            <a:avLst/>
          </a:prstGeom>
          <a:noFill/>
          <a:ln>
            <a:noFill/>
            <a:headEnd/>
            <a:tailEnd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noAutofit/>
          </a:bodyPr>
          <a:lstStyle/>
          <a:p>
            <a:pPr marL="571500" indent="-571500" algn="just">
              <a:buFont typeface="Wingdings" pitchFamily="2" charset="2"/>
              <a:buChar char="q"/>
            </a:pPr>
            <a:r>
              <a:rPr lang="en-US" sz="3200" spc="-150" dirty="0" err="1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রাস্ট্রের</a:t>
            </a:r>
            <a:r>
              <a:rPr lang="en-US" sz="3200" spc="-150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spc="-150" dirty="0" err="1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গোড়াপত্তনের</a:t>
            </a:r>
            <a:r>
              <a:rPr lang="en-US" sz="3200" spc="-150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spc="-150" dirty="0" err="1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প্রথম</a:t>
            </a:r>
            <a:r>
              <a:rPr lang="en-US" sz="3200" spc="-150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spc="-150" dirty="0" err="1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দিকে</a:t>
            </a:r>
            <a:r>
              <a:rPr lang="en-US" sz="3200" spc="-150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spc="-150" dirty="0" err="1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রাষ্ট্রের</a:t>
            </a:r>
            <a:r>
              <a:rPr lang="en-US" sz="3200" spc="-150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spc="-150" dirty="0" err="1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গ্রামগুলো</a:t>
            </a:r>
            <a:r>
              <a:rPr lang="en-US" sz="3200" spc="-150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spc="-150" dirty="0" err="1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প্রায়</a:t>
            </a:r>
            <a:r>
              <a:rPr lang="en-US" sz="3200" spc="-150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spc="-150" dirty="0" err="1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একই</a:t>
            </a:r>
            <a:r>
              <a:rPr lang="en-US" sz="3200" spc="-150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spc="-150" dirty="0" err="1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রকম</a:t>
            </a:r>
            <a:r>
              <a:rPr lang="en-US" sz="3200" spc="-150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spc="-150" dirty="0" err="1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ছিল</a:t>
            </a:r>
            <a:r>
              <a:rPr lang="en-US" sz="3200" spc="-150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। </a:t>
            </a:r>
            <a:endParaRPr lang="en-US" sz="3200" spc="-150" dirty="0">
              <a:solidFill>
                <a:srgbClr val="66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1219200"/>
            <a:ext cx="3886200" cy="23164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3588289"/>
            <a:ext cx="3809999" cy="23419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9662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5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1191490"/>
            <a:ext cx="2678545" cy="200891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ounded Rectangle 3"/>
          <p:cNvSpPr/>
          <p:nvPr/>
        </p:nvSpPr>
        <p:spPr>
          <a:xfrm>
            <a:off x="1905001" y="234044"/>
            <a:ext cx="2971799" cy="439056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বিশ্বগ্রামের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ধারণা</a:t>
            </a:r>
            <a:endParaRPr 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52400" y="1587500"/>
            <a:ext cx="4191000" cy="3441958"/>
          </a:xfrm>
          <a:prstGeom prst="rect">
            <a:avLst/>
          </a:prstGeom>
          <a:noFill/>
          <a:ln>
            <a:noFill/>
            <a:headEnd/>
            <a:tailEnd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noAutofit/>
          </a:bodyPr>
          <a:lstStyle/>
          <a:p>
            <a:pPr marL="571500" indent="-274320" algn="just">
              <a:buFont typeface="Wingdings" pitchFamily="2" charset="2"/>
              <a:buChar char="q"/>
            </a:pP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সম্পর্কিত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</a:p>
          <a:p>
            <a:pPr marL="1028700" lvl="1" indent="-571500" algn="just">
              <a:buFont typeface="Wingdings" pitchFamily="2" charset="2"/>
              <a:buChar char="q"/>
            </a:pPr>
            <a:r>
              <a:rPr lang="en-US" sz="3200" dirty="0" err="1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বা</a:t>
            </a:r>
            <a:r>
              <a:rPr lang="en-US" sz="3200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</a:p>
          <a:p>
            <a:pPr marL="571500" indent="-274320" algn="just">
              <a:buFont typeface="Wingdings" pitchFamily="2" charset="2"/>
              <a:buChar char="q"/>
            </a:pP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সম্পর্কহীন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, </a:t>
            </a:r>
          </a:p>
          <a:p>
            <a:pPr marL="297180" algn="just"/>
            <a:endParaRPr lang="en-US" sz="2400" dirty="0" smtClean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571500" indent="-274320" algn="just">
              <a:buFont typeface="Wingdings" pitchFamily="2" charset="2"/>
              <a:buChar char="q"/>
            </a:pP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পরস্পর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সমধর্মের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</a:p>
          <a:p>
            <a:pPr marL="1028700" lvl="1" indent="-571500" algn="just">
              <a:buFont typeface="Wingdings" pitchFamily="2" charset="2"/>
              <a:buChar char="q"/>
            </a:pPr>
            <a:r>
              <a:rPr lang="en-US" sz="3200" dirty="0" err="1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বা</a:t>
            </a:r>
            <a:r>
              <a:rPr lang="en-US" sz="3200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</a:p>
          <a:p>
            <a:pPr marL="571500" indent="-274320" algn="just">
              <a:buFont typeface="Wingdings" pitchFamily="2" charset="2"/>
              <a:buChar char="q"/>
            </a:pP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ভিন্ন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ধর্মের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বা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ধর্মহীন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,</a:t>
            </a:r>
            <a:endParaRPr lang="en-US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0" y="4939144"/>
            <a:ext cx="9144000" cy="1842655"/>
          </a:xfrm>
          <a:prstGeom prst="rect">
            <a:avLst/>
          </a:prstGeom>
          <a:noFill/>
          <a:ln>
            <a:noFill/>
            <a:headEnd/>
            <a:tailEnd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noAutofit/>
          </a:bodyPr>
          <a:lstStyle/>
          <a:p>
            <a:pPr marL="571500" indent="-571500" algn="just">
              <a:lnSpc>
                <a:spcPct val="80000"/>
              </a:lnSpc>
              <a:buFont typeface="Wingdings" pitchFamily="2" charset="2"/>
              <a:buChar char="q"/>
            </a:pPr>
            <a:r>
              <a:rPr lang="en-US" sz="3200" dirty="0" err="1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পরস্পরের</a:t>
            </a:r>
            <a:r>
              <a:rPr lang="en-US" sz="3200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আত্নীয়</a:t>
            </a:r>
            <a:r>
              <a:rPr lang="en-US" sz="3200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বা</a:t>
            </a:r>
            <a:r>
              <a:rPr lang="en-US" sz="3200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অনাত্বীয়</a:t>
            </a:r>
            <a:r>
              <a:rPr lang="en-US" sz="3200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, </a:t>
            </a:r>
          </a:p>
          <a:p>
            <a:pPr marL="571500" indent="-571500" algn="just">
              <a:lnSpc>
                <a:spcPct val="80000"/>
              </a:lnSpc>
              <a:buFont typeface="Wingdings" pitchFamily="2" charset="2"/>
              <a:buChar char="q"/>
            </a:pPr>
            <a:r>
              <a:rPr lang="en-US" sz="3200" dirty="0" err="1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সাধারণত</a:t>
            </a:r>
            <a:r>
              <a:rPr lang="en-US" sz="32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একই</a:t>
            </a:r>
            <a:r>
              <a:rPr lang="en-US" sz="32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ভাষাভাষীর</a:t>
            </a:r>
            <a:r>
              <a:rPr lang="en-US" sz="32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কিন্তু</a:t>
            </a:r>
            <a:r>
              <a:rPr lang="en-US" sz="32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ভিন্ন</a:t>
            </a:r>
            <a:r>
              <a:rPr lang="en-US" sz="32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ভিন্ন</a:t>
            </a:r>
            <a:r>
              <a:rPr lang="en-US" sz="32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পেশার</a:t>
            </a:r>
            <a:r>
              <a:rPr lang="en-US" sz="32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</a:p>
          <a:p>
            <a:pPr marL="571500" indent="-571500" algn="just">
              <a:lnSpc>
                <a:spcPct val="80000"/>
              </a:lnSpc>
              <a:buFont typeface="Wingdings" pitchFamily="2" charset="2"/>
              <a:buChar char="q"/>
            </a:pPr>
            <a:r>
              <a:rPr lang="en-US" sz="3200" spc="-150" dirty="0" err="1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কিছু</a:t>
            </a:r>
            <a:r>
              <a:rPr lang="en-US" sz="3200" spc="-150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spc="-150" dirty="0" err="1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পরিবারের</a:t>
            </a:r>
            <a:r>
              <a:rPr lang="en-US" sz="3200" spc="-150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spc="-150" dirty="0" err="1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একটা</a:t>
            </a:r>
            <a:r>
              <a:rPr lang="en-US" sz="3200" spc="-150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spc="-150" dirty="0" err="1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ক্ষুদ্র</a:t>
            </a:r>
            <a:r>
              <a:rPr lang="en-US" sz="3200" spc="-150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spc="-150" dirty="0" err="1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এলাকায়</a:t>
            </a:r>
            <a:r>
              <a:rPr lang="en-US" sz="3200" spc="-150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spc="-150" dirty="0" err="1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সকলের</a:t>
            </a:r>
            <a:r>
              <a:rPr lang="en-US" sz="3200" spc="-150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spc="-150" dirty="0" err="1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সাথে</a:t>
            </a:r>
            <a:r>
              <a:rPr lang="en-US" sz="3200" spc="-150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spc="-150" dirty="0" err="1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মিলেমিশে</a:t>
            </a:r>
            <a:r>
              <a:rPr lang="en-US" sz="3200" spc="-150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spc="-150" dirty="0" err="1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বসবাস</a:t>
            </a:r>
            <a:r>
              <a:rPr lang="en-US" sz="3200" spc="-150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spc="-150" dirty="0" err="1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করা</a:t>
            </a:r>
            <a:r>
              <a:rPr lang="en-US" sz="3200" spc="-150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</a:p>
          <a:p>
            <a:pPr marL="571500" indent="-571500" algn="just">
              <a:lnSpc>
                <a:spcPct val="80000"/>
              </a:lnSpc>
              <a:buFont typeface="Wingdings" pitchFamily="2" charset="2"/>
              <a:buChar char="q"/>
            </a:pPr>
            <a:r>
              <a:rPr lang="en-US" sz="3200" dirty="0" err="1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জনসমষ্টিকেই</a:t>
            </a:r>
            <a:r>
              <a:rPr lang="en-US" sz="3200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বলা</a:t>
            </a:r>
            <a:r>
              <a:rPr lang="en-US" sz="3200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হয়</a:t>
            </a:r>
            <a:r>
              <a:rPr lang="en-US" sz="3200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একটি</a:t>
            </a:r>
            <a:r>
              <a:rPr lang="en-US" sz="3200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গ্রাম</a:t>
            </a:r>
            <a:r>
              <a:rPr lang="en-US" sz="3200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। </a:t>
            </a:r>
          </a:p>
          <a:p>
            <a:pPr marL="571500" indent="-571500" algn="just">
              <a:lnSpc>
                <a:spcPct val="80000"/>
              </a:lnSpc>
              <a:buFont typeface="Wingdings" pitchFamily="2" charset="2"/>
              <a:buChar char="q"/>
            </a:pPr>
            <a:endParaRPr lang="en-US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215900" y="1117600"/>
            <a:ext cx="45593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54380" indent="-457200">
              <a:buFont typeface="Wingdings" pitchFamily="2" charset="2"/>
              <a:buChar char="q"/>
            </a:pPr>
            <a:r>
              <a:rPr lang="en-US" sz="3200" dirty="0" err="1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বসবাসকৃত</a:t>
            </a:r>
            <a:r>
              <a:rPr lang="en-US" sz="32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জনসমষ্টি</a:t>
            </a:r>
            <a:r>
              <a:rPr lang="en-US" sz="3200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পরস্পর</a:t>
            </a:r>
            <a:r>
              <a:rPr lang="en-US" sz="32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endParaRPr lang="en-US" sz="3200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9901" y="1191490"/>
            <a:ext cx="2171698" cy="2008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9901" y="3429000"/>
            <a:ext cx="2171698" cy="16999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3404281"/>
            <a:ext cx="2278912" cy="16251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76088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  <p:bldP spid="6" grpId="0" build="allAtOnce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76200" y="1524000"/>
            <a:ext cx="5334000" cy="4191000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0000" dir="5400000" rotWithShape="0">
              <a:schemeClr val="bg1">
                <a:alpha val="38000"/>
              </a:scheme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noAutofit/>
          </a:bodyPr>
          <a:lstStyle/>
          <a:p>
            <a:pPr marL="571500" indent="-571500" algn="just">
              <a:buFont typeface="Wingdings" pitchFamily="2" charset="2"/>
              <a:buChar char="v"/>
            </a:pP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গ্রামে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যে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কোন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একজনের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প্রয়োজনে</a:t>
            </a:r>
            <a:endParaRPr lang="en-US" sz="3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571500" indent="-274320" algn="just">
              <a:buFont typeface="Wingdings" pitchFamily="2" charset="2"/>
              <a:buChar char="v"/>
            </a:pP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সকলে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তারা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সাধ্যমত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সাহায্য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করার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চেষ্টা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করে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।</a:t>
            </a:r>
          </a:p>
          <a:p>
            <a:pPr marL="571500" indent="-274320" algn="just">
              <a:buFont typeface="Wingdings" pitchFamily="2" charset="2"/>
              <a:buChar char="v"/>
            </a:pPr>
            <a:endParaRPr lang="en-US" sz="3200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571500" indent="-274320" algn="just">
              <a:buFont typeface="Wingdings" pitchFamily="2" charset="2"/>
              <a:buChar char="v"/>
            </a:pPr>
            <a:endParaRPr lang="en-US" sz="3200" dirty="0" smtClean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297180" algn="just"/>
            <a:endParaRPr lang="en-US" sz="3200" dirty="0" smtClean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571500" indent="-571500" algn="just">
              <a:buFont typeface="Wingdings" pitchFamily="2" charset="2"/>
              <a:buChar char="v"/>
            </a:pP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যে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কোন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বিপদে-আপদে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</a:p>
          <a:p>
            <a:pPr marL="571500" indent="-274320" algn="just">
              <a:buFont typeface="Wingdings" pitchFamily="2" charset="2"/>
              <a:buChar char="v"/>
            </a:pP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কাউকে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ডাক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দিলেই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সাহায্য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মেলে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।</a:t>
            </a:r>
            <a:endParaRPr lang="en-US" sz="3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199" y="1204499"/>
            <a:ext cx="3655477" cy="257565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ounded Rectangle 5"/>
          <p:cNvSpPr/>
          <p:nvPr/>
        </p:nvSpPr>
        <p:spPr>
          <a:xfrm>
            <a:off x="1905001" y="234044"/>
            <a:ext cx="2971799" cy="439056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বিশ্বগ্রামের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ধারণা</a:t>
            </a:r>
            <a:endParaRPr 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3810000"/>
            <a:ext cx="3655476" cy="24690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45395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3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0" y="1600200"/>
            <a:ext cx="5029200" cy="1600200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0000" dir="5400000" rotWithShape="0">
              <a:schemeClr val="bg1">
                <a:alpha val="38000"/>
              </a:scheme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noAutofit/>
          </a:bodyPr>
          <a:lstStyle/>
          <a:p>
            <a:pPr marL="571500" indent="-571500" algn="just">
              <a:buFont typeface="Wingdings" pitchFamily="2" charset="2"/>
              <a:buChar char="v"/>
            </a:pP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যে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কোন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জিনিসের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প্রয়াজন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হলে</a:t>
            </a:r>
            <a:endParaRPr lang="en-US" sz="3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571500" indent="-274320" algn="just">
              <a:buFont typeface="Wingdings" pitchFamily="2" charset="2"/>
              <a:buChar char="v"/>
            </a:pP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প্রতিবেশীর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বাড়িতে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কিংবা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গ্রামের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হাটে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তা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সহজেই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পাওয়া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যায়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।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801" y="1173591"/>
            <a:ext cx="3784600" cy="26408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0" y="4045327"/>
            <a:ext cx="5105400" cy="1745873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0000" dir="5400000" rotWithShape="0">
              <a:schemeClr val="bg1">
                <a:alpha val="38000"/>
              </a:scheme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noAutofit/>
          </a:bodyPr>
          <a:lstStyle/>
          <a:p>
            <a:pPr marL="571500" indent="-571500" algn="just">
              <a:buFont typeface="Wingdings" pitchFamily="2" charset="2"/>
              <a:buChar char="v"/>
            </a:pP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চিকিৎসার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প্রয়োজনে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</a:p>
          <a:p>
            <a:pPr marL="571500" indent="-274320" algn="just">
              <a:buFont typeface="Wingdings" pitchFamily="2" charset="2"/>
              <a:buChar char="v"/>
            </a:pP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ডাক্তার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সাহেবকে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ডাকলেই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পাওয়া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যায়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।</a:t>
            </a:r>
            <a:endParaRPr lang="en-US" sz="3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0" y="3865216"/>
            <a:ext cx="3761477" cy="2586384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ounded Rectangle 7"/>
          <p:cNvSpPr/>
          <p:nvPr/>
        </p:nvSpPr>
        <p:spPr>
          <a:xfrm>
            <a:off x="1905001" y="234044"/>
            <a:ext cx="2971799" cy="439056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বিশ্বগ্রামের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ধারণা</a:t>
            </a:r>
            <a:endParaRPr 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8232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3"/>
      <p:bldP spid="6" grpId="0" build="p" bldLvl="3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0" y="1600201"/>
            <a:ext cx="5067300" cy="1600200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0000" dir="5400000" rotWithShape="0">
              <a:schemeClr val="bg1">
                <a:alpha val="38000"/>
              </a:scheme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noAutofit/>
          </a:bodyPr>
          <a:lstStyle/>
          <a:p>
            <a:pPr marL="571500" indent="-571500" algn="just">
              <a:buFont typeface="Wingdings" pitchFamily="2" charset="2"/>
              <a:buChar char="v"/>
            </a:pP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ডাক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দিলেই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</a:p>
          <a:p>
            <a:pPr marL="571500" indent="-274320" algn="just">
              <a:buFont typeface="Wingdings" pitchFamily="2" charset="2"/>
              <a:buChar char="v"/>
            </a:pP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পাশের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বাড়ির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মানুষের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সাথে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যোগাযোগ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করা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সম্ভব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হয়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।</a:t>
            </a:r>
            <a:endParaRPr lang="en-US" sz="3200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7300" y="1204279"/>
            <a:ext cx="4038601" cy="250302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ounded Rectangle 5"/>
          <p:cNvSpPr/>
          <p:nvPr/>
        </p:nvSpPr>
        <p:spPr>
          <a:xfrm>
            <a:off x="1905001" y="234044"/>
            <a:ext cx="2971799" cy="439056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বিশ্বগ্রামের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ধারণা</a:t>
            </a:r>
            <a:endParaRPr 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0" y="3862386"/>
            <a:ext cx="4876800" cy="2554545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0000" dir="5400000" rotWithShape="0">
              <a:schemeClr val="bg1">
                <a:alpha val="38000"/>
              </a:scheme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71500" indent="-571500" algn="just">
              <a:buFont typeface="Wingdings" pitchFamily="2" charset="2"/>
              <a:buChar char="v"/>
            </a:pP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তথ্য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ও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যোগাযোগ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প্রযুক্তির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উন্নয়নের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ফলে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</a:p>
          <a:p>
            <a:pPr marL="571500" indent="-274320" algn="just">
              <a:buFont typeface="Wingdings" pitchFamily="2" charset="2"/>
              <a:buChar char="v"/>
            </a:pP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বর্তমানে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বিশ্বটাই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আজ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একটি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গ্রামে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পরিনত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হয়েছে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।</a:t>
            </a:r>
          </a:p>
          <a:p>
            <a:pPr algn="just"/>
            <a:endParaRPr lang="en-US" sz="3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7300" y="3745399"/>
            <a:ext cx="4038600" cy="27157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6135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3"/>
      <p:bldP spid="7" grpId="0" build="allAtOnce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1980" y="1193800"/>
            <a:ext cx="3966620" cy="253070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0" y="1554540"/>
            <a:ext cx="4876800" cy="1569660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0000" dir="5400000" rotWithShape="0">
              <a:schemeClr val="bg1">
                <a:alpha val="38000"/>
              </a:scheme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71500" indent="-571500" algn="just">
              <a:buFont typeface="Wingdings" pitchFamily="2" charset="2"/>
              <a:buChar char="v"/>
            </a:pP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বিশ্বের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যে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কোন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স্থানে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বসেই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এখন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</a:p>
          <a:p>
            <a:pPr marL="571500" indent="-274320" algn="just">
              <a:buFont typeface="Wingdings" pitchFamily="2" charset="2"/>
              <a:buChar char="v"/>
            </a:pP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নেটওয়ার্কভুক্ত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কোন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স্থানের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ডাক্তারের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সেবা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গ্রহন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করা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যাচ্ছে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।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905001" y="234044"/>
            <a:ext cx="2971799" cy="439056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বিশ্বগ্রামের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ধারণা</a:t>
            </a:r>
            <a:endParaRPr 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0" y="4398348"/>
            <a:ext cx="4826000" cy="1569660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0000" dir="5400000" rotWithShape="0">
              <a:schemeClr val="bg1">
                <a:alpha val="38000"/>
              </a:scheme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71500" indent="-571500" algn="just">
              <a:buFont typeface="Wingdings" pitchFamily="2" charset="2"/>
              <a:buChar char="v"/>
            </a:pPr>
            <a:r>
              <a:rPr lang="en-US" sz="3200" dirty="0" err="1" smtClean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যে</a:t>
            </a:r>
            <a:r>
              <a:rPr lang="en-US" sz="3200" dirty="0" smtClean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কোন</a:t>
            </a:r>
            <a:r>
              <a:rPr lang="en-US" sz="3200" dirty="0" smtClean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ধরনের</a:t>
            </a:r>
            <a:r>
              <a:rPr lang="en-US" sz="3200" dirty="0" smtClean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পণ্য</a:t>
            </a:r>
            <a:r>
              <a:rPr lang="en-US" sz="3200" dirty="0" smtClean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</a:p>
          <a:p>
            <a:pPr marL="571500" indent="-274320" algn="just">
              <a:buFont typeface="Wingdings" pitchFamily="2" charset="2"/>
              <a:buChar char="v"/>
            </a:pP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বেচা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কেনা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বা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সরবরাহ</a:t>
            </a:r>
            <a:endParaRPr lang="en-US" sz="3200" dirty="0" smtClean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algn="just"/>
            <a:endParaRPr lang="en-US" sz="3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1981" y="3810000"/>
            <a:ext cx="3966619" cy="2667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9430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7" grpId="0" build="allAtOnce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-1" y="1524000"/>
            <a:ext cx="5105401" cy="1569660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0000" dir="5400000" rotWithShape="0">
              <a:schemeClr val="bg1">
                <a:alpha val="38000"/>
              </a:scheme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71500" indent="-571500" algn="just">
              <a:buFont typeface="Wingdings" pitchFamily="2" charset="2"/>
              <a:buChar char="v"/>
            </a:pPr>
            <a:r>
              <a:rPr lang="en-US" sz="3200" dirty="0" err="1" smtClean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যে</a:t>
            </a:r>
            <a:r>
              <a:rPr lang="en-US" sz="3200" dirty="0" smtClean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কোন</a:t>
            </a:r>
            <a:r>
              <a:rPr lang="en-US" sz="3200" dirty="0" smtClean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ব্যক্তির</a:t>
            </a:r>
            <a:r>
              <a:rPr lang="en-US" sz="3200" dirty="0" smtClean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সাথে</a:t>
            </a:r>
            <a:r>
              <a:rPr lang="en-US" sz="3200" dirty="0" smtClean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</a:p>
          <a:p>
            <a:pPr marL="571500" indent="-274320" algn="just">
              <a:buFont typeface="Wingdings" pitchFamily="2" charset="2"/>
              <a:buChar char="v"/>
            </a:pP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কথা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বলা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,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ভিডিও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কনফারেন্সিংয়ের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মাধ্যমে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পরস্পরকে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দেখা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।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400" y="1219200"/>
            <a:ext cx="4013200" cy="25908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ounded Rectangle 5"/>
          <p:cNvSpPr/>
          <p:nvPr/>
        </p:nvSpPr>
        <p:spPr>
          <a:xfrm>
            <a:off x="1905001" y="234044"/>
            <a:ext cx="2971799" cy="439056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বিশ্বগ্রামের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ধারণা</a:t>
            </a:r>
            <a:endParaRPr 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0" y="4570747"/>
            <a:ext cx="4800600" cy="1569660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0000" dir="5400000" rotWithShape="0">
              <a:schemeClr val="bg1">
                <a:alpha val="38000"/>
              </a:scheme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71500" indent="-571500" algn="just">
              <a:buFont typeface="Wingdings" pitchFamily="2" charset="2"/>
              <a:buChar char="v"/>
            </a:pP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যে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কোন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ধরণের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</a:p>
          <a:p>
            <a:pPr marL="571500" indent="-274320" algn="just">
              <a:buFont typeface="Wingdings" pitchFamily="2" charset="2"/>
              <a:buChar char="v"/>
            </a:pP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সংবাদ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আদান-প্রদান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।</a:t>
            </a:r>
          </a:p>
          <a:p>
            <a:pPr algn="just"/>
            <a:endParaRPr lang="en-US" sz="3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7697" y="3810000"/>
            <a:ext cx="3988593" cy="2667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67464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7" grpId="0" build="allAtOnce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76200" y="1606927"/>
            <a:ext cx="4800600" cy="4031873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0000" dir="5400000" rotWithShape="0">
              <a:schemeClr val="bg1">
                <a:alpha val="38000"/>
              </a:scheme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71500" indent="-571500" algn="just">
              <a:buFont typeface="Wingdings" pitchFamily="2" charset="2"/>
              <a:buChar char="v"/>
            </a:pP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ঘরে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বসে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</a:p>
          <a:p>
            <a:pPr marL="571500" indent="-274320" algn="just">
              <a:buFont typeface="Wingdings" pitchFamily="2" charset="2"/>
              <a:buChar char="v"/>
            </a:pP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অফিসে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কাজ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কিংবা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কোন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গবেষণার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কাজ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।</a:t>
            </a:r>
          </a:p>
          <a:p>
            <a:pPr algn="just"/>
            <a:endParaRPr lang="en-US" sz="3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algn="just"/>
            <a:endParaRPr lang="en-US" sz="3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571500" indent="-571500" algn="just">
              <a:buFont typeface="Wingdings" pitchFamily="2" charset="2"/>
              <a:buChar char="v"/>
            </a:pP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এ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সব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কারণে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বর্তমান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বিশ্বকেই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বলা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হচ্ছে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</a:p>
          <a:p>
            <a:pPr marL="571500" indent="-274320" algn="just">
              <a:buFont typeface="Wingdings" pitchFamily="2" charset="2"/>
              <a:buChar char="v"/>
            </a:pP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বিশ্বগ্রাম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।</a:t>
            </a:r>
            <a:endParaRPr lang="en-US" sz="3200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4198" y="1200040"/>
            <a:ext cx="3368286" cy="252621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ounded Rectangle 5"/>
          <p:cNvSpPr/>
          <p:nvPr/>
        </p:nvSpPr>
        <p:spPr>
          <a:xfrm>
            <a:off x="1905001" y="234044"/>
            <a:ext cx="2971799" cy="439056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বিশ্বগ্রামের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ধারণা</a:t>
            </a:r>
            <a:endParaRPr 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7" t="1643" r="5049" b="5193"/>
          <a:stretch/>
        </p:blipFill>
        <p:spPr>
          <a:xfrm>
            <a:off x="5760251" y="3771900"/>
            <a:ext cx="2898839" cy="27051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49724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6629400" cy="609600"/>
          </a:xfrm>
        </p:spPr>
        <p:txBody>
          <a:bodyPr>
            <a:normAutofit/>
          </a:bodyPr>
          <a:lstStyle/>
          <a:p>
            <a:pPr marL="571500" indent="-571500">
              <a:buFont typeface="Wingdings" pitchFamily="2" charset="2"/>
              <a:buChar char="v"/>
            </a:pPr>
            <a:r>
              <a:rPr lang="en-US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কানাডিয়ান</a:t>
            </a:r>
            <a:r>
              <a:rPr 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লেখক</a:t>
            </a:r>
            <a:r>
              <a:rPr 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Marshall McLuhan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rcRect t="9615"/>
          <a:stretch>
            <a:fillRect/>
          </a:stretch>
        </p:blipFill>
        <p:spPr>
          <a:xfrm>
            <a:off x="1091660" y="1752600"/>
            <a:ext cx="2946940" cy="364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2599" y="1752600"/>
            <a:ext cx="2802685" cy="36576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139700" y="5397500"/>
            <a:ext cx="8318500" cy="129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571500" marR="0" lvl="0" indent="-5715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olaimanLipi" panose="02000500020000020004" pitchFamily="2" charset="0"/>
                <a:ea typeface="+mn-ea"/>
                <a:cs typeface="SolaimanLipi" panose="02000500020000020004" pitchFamily="2" charset="0"/>
              </a:rPr>
              <a:t>১৯৬২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olaimanLipi" panose="02000500020000020004" pitchFamily="2" charset="0"/>
                <a:ea typeface="+mn-ea"/>
                <a:cs typeface="SolaimanLipi" panose="02000500020000020004" pitchFamily="2" charset="0"/>
              </a:rPr>
              <a:t>সালে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olaimanLipi" panose="02000500020000020004" pitchFamily="2" charset="0"/>
                <a:ea typeface="+mn-ea"/>
                <a:cs typeface="SolaimanLipi" panose="02000500020000020004" pitchFamily="2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olaimanLipi" panose="02000500020000020004" pitchFamily="2" charset="0"/>
                <a:ea typeface="+mn-ea"/>
                <a:cs typeface="SolaimanLipi" panose="02000500020000020004" pitchFamily="2" charset="0"/>
              </a:rPr>
              <a:t>তাঁর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olaimanLipi" panose="02000500020000020004" pitchFamily="2" charset="0"/>
                <a:ea typeface="+mn-ea"/>
                <a:cs typeface="SolaimanLipi" panose="02000500020000020004" pitchFamily="2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olaimanLipi" panose="02000500020000020004" pitchFamily="2" charset="0"/>
                <a:ea typeface="+mn-ea"/>
                <a:cs typeface="SolaimanLipi" panose="02000500020000020004" pitchFamily="2" charset="0"/>
              </a:rPr>
              <a:t>প্রকাশিত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olaimanLipi" panose="02000500020000020004" pitchFamily="2" charset="0"/>
                <a:ea typeface="+mn-ea"/>
                <a:cs typeface="SolaimanLipi" panose="02000500020000020004" pitchFamily="2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“ The Gutenberg Galaxy : The Making of Typographic Man” 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905001" y="234044"/>
            <a:ext cx="2971799" cy="439056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বিশ্বগ্রামের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ধারণা</a:t>
            </a:r>
            <a:endParaRPr 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9774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557" y="3804457"/>
            <a:ext cx="2990484" cy="267947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ontent Placeholder 2"/>
          <p:cNvSpPr txBox="1">
            <a:spLocks/>
          </p:cNvSpPr>
          <p:nvPr/>
        </p:nvSpPr>
        <p:spPr>
          <a:xfrm>
            <a:off x="152400" y="1219200"/>
            <a:ext cx="5105400" cy="5181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571500" indent="-571500" algn="just">
              <a:spcBef>
                <a:spcPct val="20000"/>
              </a:spcBef>
              <a:buFont typeface="Wingdings" pitchFamily="2" charset="2"/>
              <a:buChar char="v"/>
            </a:pP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এবং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১৯৬৪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সালে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প্রকাশিত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‘Understanding Media’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বইয়ের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মাধ্যমে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প্রথমে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বিশ্বগ্রামের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ধারণা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দেন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।</a:t>
            </a:r>
          </a:p>
          <a:p>
            <a:pPr marL="571500" marR="0" lvl="0" indent="-36576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olaimanLipi" panose="02000500020000020004" pitchFamily="2" charset="0"/>
                <a:ea typeface="+mn-ea"/>
                <a:cs typeface="SolaimanLipi" panose="02000500020000020004" pitchFamily="2" charset="0"/>
              </a:rPr>
              <a:t>তার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olaimanLipi" panose="02000500020000020004" pitchFamily="2" charset="0"/>
                <a:ea typeface="+mn-ea"/>
                <a:cs typeface="SolaimanLipi" panose="02000500020000020004" pitchFamily="2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olaimanLipi" panose="02000500020000020004" pitchFamily="2" charset="0"/>
                <a:ea typeface="+mn-ea"/>
                <a:cs typeface="SolaimanLipi" panose="02000500020000020004" pitchFamily="2" charset="0"/>
              </a:rPr>
              <a:t>মতে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olaimanLipi" panose="02000500020000020004" pitchFamily="2" charset="0"/>
                <a:ea typeface="+mn-ea"/>
                <a:cs typeface="SolaimanLipi" panose="02000500020000020004" pitchFamily="2" charset="0"/>
              </a:rPr>
              <a:t> “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olaimanLipi" panose="02000500020000020004" pitchFamily="2" charset="0"/>
                <a:ea typeface="+mn-ea"/>
                <a:cs typeface="SolaimanLipi" panose="02000500020000020004" pitchFamily="2" charset="0"/>
              </a:rPr>
              <a:t>ইলেক্ট্রোনিক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olaimanLipi" panose="02000500020000020004" pitchFamily="2" charset="0"/>
                <a:ea typeface="+mn-ea"/>
                <a:cs typeface="SolaimanLipi" panose="02000500020000020004" pitchFamily="2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olaimanLipi" panose="02000500020000020004" pitchFamily="2" charset="0"/>
                <a:ea typeface="+mn-ea"/>
                <a:cs typeface="SolaimanLipi" panose="02000500020000020004" pitchFamily="2" charset="0"/>
              </a:rPr>
              <a:t>প্রযুক্তির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olaimanLipi" panose="02000500020000020004" pitchFamily="2" charset="0"/>
                <a:ea typeface="+mn-ea"/>
                <a:cs typeface="SolaimanLipi" panose="02000500020000020004" pitchFamily="2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olaimanLipi" panose="02000500020000020004" pitchFamily="2" charset="0"/>
                <a:ea typeface="+mn-ea"/>
                <a:cs typeface="SolaimanLipi" panose="02000500020000020004" pitchFamily="2" charset="0"/>
              </a:rPr>
              <a:t>মাধ্যমে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olaimanLipi" panose="02000500020000020004" pitchFamily="2" charset="0"/>
                <a:ea typeface="+mn-ea"/>
                <a:cs typeface="SolaimanLipi" panose="02000500020000020004" pitchFamily="2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olaimanLipi" panose="02000500020000020004" pitchFamily="2" charset="0"/>
                <a:ea typeface="+mn-ea"/>
                <a:cs typeface="SolaimanLipi" panose="02000500020000020004" pitchFamily="2" charset="0"/>
              </a:rPr>
              <a:t>বিশ্ব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olaimanLipi" panose="02000500020000020004" pitchFamily="2" charset="0"/>
                <a:ea typeface="+mn-ea"/>
                <a:cs typeface="SolaimanLipi" panose="02000500020000020004" pitchFamily="2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olaimanLipi" panose="02000500020000020004" pitchFamily="2" charset="0"/>
                <a:ea typeface="+mn-ea"/>
                <a:cs typeface="SolaimanLipi" panose="02000500020000020004" pitchFamily="2" charset="0"/>
              </a:rPr>
              <a:t>একটি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olaimanLipi" panose="02000500020000020004" pitchFamily="2" charset="0"/>
                <a:ea typeface="+mn-ea"/>
                <a:cs typeface="SolaimanLipi" panose="02000500020000020004" pitchFamily="2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olaimanLipi" panose="02000500020000020004" pitchFamily="2" charset="0"/>
                <a:ea typeface="+mn-ea"/>
                <a:cs typeface="SolaimanLipi" panose="02000500020000020004" pitchFamily="2" charset="0"/>
              </a:rPr>
              <a:t>গ্রামে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olaimanLipi" panose="02000500020000020004" pitchFamily="2" charset="0"/>
                <a:ea typeface="+mn-ea"/>
                <a:cs typeface="SolaimanLipi" panose="02000500020000020004" pitchFamily="2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olaimanLipi" panose="02000500020000020004" pitchFamily="2" charset="0"/>
                <a:ea typeface="+mn-ea"/>
                <a:cs typeface="SolaimanLipi" panose="02000500020000020004" pitchFamily="2" charset="0"/>
              </a:rPr>
              <a:t>পরিণত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olaimanLipi" panose="02000500020000020004" pitchFamily="2" charset="0"/>
                <a:ea typeface="+mn-ea"/>
                <a:cs typeface="SolaimanLipi" panose="02000500020000020004" pitchFamily="2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olaimanLipi" panose="02000500020000020004" pitchFamily="2" charset="0"/>
                <a:ea typeface="+mn-ea"/>
                <a:cs typeface="SolaimanLipi" panose="02000500020000020004" pitchFamily="2" charset="0"/>
              </a:rPr>
              <a:t>হয়েছে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olaimanLipi" panose="02000500020000020004" pitchFamily="2" charset="0"/>
                <a:ea typeface="+mn-ea"/>
                <a:cs typeface="SolaimanLipi" panose="02000500020000020004" pitchFamily="2" charset="0"/>
              </a:rPr>
              <a:t> </a:t>
            </a:r>
          </a:p>
          <a:p>
            <a:pPr marL="571500" marR="0" lvl="0" indent="-36576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olaimanLipi" panose="02000500020000020004" pitchFamily="2" charset="0"/>
                <a:ea typeface="+mn-ea"/>
                <a:cs typeface="SolaimanLipi" panose="02000500020000020004" pitchFamily="2" charset="0"/>
              </a:rPr>
              <a:t>এবং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olaimanLipi" panose="02000500020000020004" pitchFamily="2" charset="0"/>
                <a:ea typeface="+mn-ea"/>
                <a:cs typeface="SolaimanLipi" panose="02000500020000020004" pitchFamily="2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olaimanLipi" panose="02000500020000020004" pitchFamily="2" charset="0"/>
                <a:ea typeface="+mn-ea"/>
                <a:cs typeface="SolaimanLipi" panose="02000500020000020004" pitchFamily="2" charset="0"/>
              </a:rPr>
              <a:t>বিশ্বের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olaimanLipi" panose="02000500020000020004" pitchFamily="2" charset="0"/>
                <a:ea typeface="+mn-ea"/>
                <a:cs typeface="SolaimanLipi" panose="02000500020000020004" pitchFamily="2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olaimanLipi" panose="02000500020000020004" pitchFamily="2" charset="0"/>
                <a:ea typeface="+mn-ea"/>
                <a:cs typeface="SolaimanLipi" panose="02000500020000020004" pitchFamily="2" charset="0"/>
              </a:rPr>
              <a:t>যে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olaimanLipi" panose="02000500020000020004" pitchFamily="2" charset="0"/>
                <a:ea typeface="+mn-ea"/>
                <a:cs typeface="SolaimanLipi" panose="02000500020000020004" pitchFamily="2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olaimanLipi" panose="02000500020000020004" pitchFamily="2" charset="0"/>
                <a:ea typeface="+mn-ea"/>
                <a:cs typeface="SolaimanLipi" panose="02000500020000020004" pitchFamily="2" charset="0"/>
              </a:rPr>
              <a:t>কোন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olaimanLipi" panose="02000500020000020004" pitchFamily="2" charset="0"/>
                <a:ea typeface="+mn-ea"/>
                <a:cs typeface="SolaimanLipi" panose="02000500020000020004" pitchFamily="2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olaimanLipi" panose="02000500020000020004" pitchFamily="2" charset="0"/>
                <a:ea typeface="+mn-ea"/>
                <a:cs typeface="SolaimanLipi" panose="02000500020000020004" pitchFamily="2" charset="0"/>
              </a:rPr>
              <a:t>প্রান্তের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olaimanLipi" panose="02000500020000020004" pitchFamily="2" charset="0"/>
                <a:ea typeface="+mn-ea"/>
                <a:cs typeface="SolaimanLipi" panose="02000500020000020004" pitchFamily="2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olaimanLipi" panose="02000500020000020004" pitchFamily="2" charset="0"/>
                <a:ea typeface="+mn-ea"/>
                <a:cs typeface="SolaimanLipi" panose="02000500020000020004" pitchFamily="2" charset="0"/>
              </a:rPr>
              <a:t>সাথে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olaimanLipi" panose="02000500020000020004" pitchFamily="2" charset="0"/>
                <a:ea typeface="+mn-ea"/>
                <a:cs typeface="SolaimanLipi" panose="02000500020000020004" pitchFamily="2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olaimanLipi" panose="02000500020000020004" pitchFamily="2" charset="0"/>
                <a:ea typeface="+mn-ea"/>
                <a:cs typeface="SolaimanLipi" panose="02000500020000020004" pitchFamily="2" charset="0"/>
              </a:rPr>
              <a:t>অতি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olaimanLipi" panose="02000500020000020004" pitchFamily="2" charset="0"/>
                <a:ea typeface="+mn-ea"/>
                <a:cs typeface="SolaimanLipi" panose="02000500020000020004" pitchFamily="2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olaimanLipi" panose="02000500020000020004" pitchFamily="2" charset="0"/>
                <a:ea typeface="+mn-ea"/>
                <a:cs typeface="SolaimanLipi" panose="02000500020000020004" pitchFamily="2" charset="0"/>
              </a:rPr>
              <a:t>সহজেই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olaimanLipi" panose="02000500020000020004" pitchFamily="2" charset="0"/>
                <a:ea typeface="+mn-ea"/>
                <a:cs typeface="SolaimanLipi" panose="02000500020000020004" pitchFamily="2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olaimanLipi" panose="02000500020000020004" pitchFamily="2" charset="0"/>
                <a:ea typeface="+mn-ea"/>
                <a:cs typeface="SolaimanLipi" panose="02000500020000020004" pitchFamily="2" charset="0"/>
              </a:rPr>
              <a:t>যোগাযোগ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olaimanLipi" panose="02000500020000020004" pitchFamily="2" charset="0"/>
                <a:ea typeface="+mn-ea"/>
                <a:cs typeface="SolaimanLipi" panose="02000500020000020004" pitchFamily="2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olaimanLipi" panose="02000500020000020004" pitchFamily="2" charset="0"/>
                <a:ea typeface="+mn-ea"/>
                <a:cs typeface="SolaimanLipi" panose="02000500020000020004" pitchFamily="2" charset="0"/>
              </a:rPr>
              <a:t>করা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olaimanLipi" panose="02000500020000020004" pitchFamily="2" charset="0"/>
                <a:ea typeface="+mn-ea"/>
                <a:cs typeface="SolaimanLipi" panose="02000500020000020004" pitchFamily="2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olaimanLipi" panose="02000500020000020004" pitchFamily="2" charset="0"/>
                <a:ea typeface="+mn-ea"/>
                <a:cs typeface="SolaimanLipi" panose="02000500020000020004" pitchFamily="2" charset="0"/>
              </a:rPr>
              <a:t>সম্ভব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olaimanLipi" panose="02000500020000020004" pitchFamily="2" charset="0"/>
                <a:ea typeface="+mn-ea"/>
                <a:cs typeface="SolaimanLipi" panose="02000500020000020004" pitchFamily="2" charset="0"/>
              </a:rPr>
              <a:t>”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olaimanLipi" panose="02000500020000020004" pitchFamily="2" charset="0"/>
              <a:ea typeface="+mn-ea"/>
              <a:cs typeface="SolaimanLipi" panose="02000500020000020004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800" y="1219200"/>
            <a:ext cx="2133600" cy="257020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ounded Rectangle 6"/>
          <p:cNvSpPr/>
          <p:nvPr/>
        </p:nvSpPr>
        <p:spPr>
          <a:xfrm>
            <a:off x="1905001" y="234044"/>
            <a:ext cx="2971799" cy="439056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বিশ্বগ্রামের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ধারণা</a:t>
            </a:r>
            <a:endParaRPr 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4106" t="24202" r="1454" b="9687"/>
          <a:stretch>
            <a:fillRect/>
          </a:stretch>
        </p:blipFill>
        <p:spPr bwMode="auto">
          <a:xfrm>
            <a:off x="2730500" y="1600200"/>
            <a:ext cx="3505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8" t="13511" r="4109" b="33182"/>
          <a:stretch/>
        </p:blipFill>
        <p:spPr bwMode="auto">
          <a:xfrm>
            <a:off x="1233713" y="134098"/>
            <a:ext cx="6284687" cy="513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2159000" y="1981200"/>
            <a:ext cx="4622800" cy="538163"/>
            <a:chOff x="1600200" y="1981200"/>
            <a:chExt cx="5791200" cy="538163"/>
          </a:xfrm>
        </p:grpSpPr>
        <p:sp>
          <p:nvSpPr>
            <p:cNvPr id="6" name="Freeform 32"/>
            <p:cNvSpPr>
              <a:spLocks/>
            </p:cNvSpPr>
            <p:nvPr/>
          </p:nvSpPr>
          <p:spPr bwMode="auto">
            <a:xfrm>
              <a:off x="1600200" y="1981200"/>
              <a:ext cx="2895600" cy="533400"/>
            </a:xfrm>
            <a:custGeom>
              <a:avLst/>
              <a:gdLst>
                <a:gd name="T0" fmla="*/ 1728 w 1728"/>
                <a:gd name="T1" fmla="*/ 0 h 240"/>
                <a:gd name="T2" fmla="*/ 1728 w 1728"/>
                <a:gd name="T3" fmla="*/ 139 h 240"/>
                <a:gd name="T4" fmla="*/ 0 w 1728"/>
                <a:gd name="T5" fmla="*/ 130 h 240"/>
                <a:gd name="T6" fmla="*/ 0 w 1728"/>
                <a:gd name="T7" fmla="*/ 240 h 24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28"/>
                <a:gd name="T13" fmla="*/ 0 h 240"/>
                <a:gd name="T14" fmla="*/ 1728 w 1728"/>
                <a:gd name="T15" fmla="*/ 240 h 24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28" h="240">
                  <a:moveTo>
                    <a:pt x="1728" y="0"/>
                  </a:moveTo>
                  <a:lnTo>
                    <a:pt x="1728" y="139"/>
                  </a:lnTo>
                  <a:lnTo>
                    <a:pt x="0" y="130"/>
                  </a:lnTo>
                  <a:lnTo>
                    <a:pt x="0" y="240"/>
                  </a:lnTo>
                </a:path>
              </a:pathLst>
            </a:custGeom>
            <a:noFill/>
            <a:ln w="28575">
              <a:solidFill>
                <a:srgbClr val="CC33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35"/>
            <p:cNvSpPr>
              <a:spLocks/>
            </p:cNvSpPr>
            <p:nvPr/>
          </p:nvSpPr>
          <p:spPr bwMode="auto">
            <a:xfrm rot="10800000" flipV="1">
              <a:off x="4495800" y="1985963"/>
              <a:ext cx="2895600" cy="533400"/>
            </a:xfrm>
            <a:custGeom>
              <a:avLst/>
              <a:gdLst>
                <a:gd name="T0" fmla="*/ 1728 w 1728"/>
                <a:gd name="T1" fmla="*/ 0 h 240"/>
                <a:gd name="T2" fmla="*/ 1728 w 1728"/>
                <a:gd name="T3" fmla="*/ 139 h 240"/>
                <a:gd name="T4" fmla="*/ 0 w 1728"/>
                <a:gd name="T5" fmla="*/ 130 h 240"/>
                <a:gd name="T6" fmla="*/ 0 w 1728"/>
                <a:gd name="T7" fmla="*/ 240 h 24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28"/>
                <a:gd name="T13" fmla="*/ 0 h 240"/>
                <a:gd name="T14" fmla="*/ 1728 w 1728"/>
                <a:gd name="T15" fmla="*/ 240 h 24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28" h="240">
                  <a:moveTo>
                    <a:pt x="1728" y="0"/>
                  </a:moveTo>
                  <a:lnTo>
                    <a:pt x="1728" y="139"/>
                  </a:lnTo>
                  <a:lnTo>
                    <a:pt x="0" y="130"/>
                  </a:lnTo>
                  <a:lnTo>
                    <a:pt x="0" y="240"/>
                  </a:lnTo>
                </a:path>
              </a:pathLst>
            </a:custGeom>
            <a:noFill/>
            <a:ln w="28575">
              <a:solidFill>
                <a:srgbClr val="CC33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11" name="Content Placeholder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3181060"/>
            <a:ext cx="3708400" cy="316372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786" y="2839076"/>
            <a:ext cx="3962400" cy="3536441"/>
          </a:xfrm>
          <a:prstGeom prst="rect">
            <a:avLst/>
          </a:prstGeom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7" t="15701" r="5008" b="32020"/>
          <a:stretch/>
        </p:blipFill>
        <p:spPr bwMode="auto">
          <a:xfrm>
            <a:off x="520700" y="2471057"/>
            <a:ext cx="3276600" cy="424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8" t="17354" r="4843" b="32692"/>
          <a:stretch/>
        </p:blipFill>
        <p:spPr bwMode="auto">
          <a:xfrm>
            <a:off x="5118100" y="2487386"/>
            <a:ext cx="3323772" cy="408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40609" y="1600200"/>
            <a:ext cx="4659991" cy="4893647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0000" dir="5400000" rotWithShape="0">
              <a:schemeClr val="bg1">
                <a:alpha val="38000"/>
              </a:scheme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71500" indent="-571500" algn="just">
              <a:buFont typeface="Wingdings" pitchFamily="2" charset="2"/>
              <a:buChar char="v"/>
            </a:pP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পৃথিবীর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বিভিন্ন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প্রান্তের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মানুষ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সম্পর্কে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জানার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সুযোগ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তৈরী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হওয়ায়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</a:p>
          <a:p>
            <a:pPr marL="571500" indent="-274320" algn="just">
              <a:buFont typeface="Wingdings" pitchFamily="2" charset="2"/>
              <a:buChar char="v"/>
            </a:pP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সহনশীলতা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বৃদ্ধি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পাচ্ছে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।</a:t>
            </a:r>
          </a:p>
          <a:p>
            <a:pPr marL="571500" indent="-571500" algn="just">
              <a:buFont typeface="Wingdings" pitchFamily="2" charset="2"/>
              <a:buChar char="v"/>
            </a:pPr>
            <a:endParaRPr lang="en-US" sz="24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571500" indent="-571500" algn="just"/>
            <a:endParaRPr lang="en-US" sz="3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571500" indent="-571500" algn="just">
              <a:buFont typeface="Wingdings" pitchFamily="2" charset="2"/>
              <a:buChar char="v"/>
            </a:pP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একে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অপরের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সম্পর্কে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জানার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পথ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সুগম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হওয়ায়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পরস্পরের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মধ্যে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</a:p>
          <a:p>
            <a:pPr marL="571500" indent="-274320" algn="just">
              <a:buFont typeface="Wingdings" pitchFamily="2" charset="2"/>
              <a:buChar char="v"/>
            </a:pP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জানাশুনা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বাড়ছে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।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7" t="15701" r="5008" b="32020"/>
          <a:stretch/>
        </p:blipFill>
        <p:spPr bwMode="auto">
          <a:xfrm>
            <a:off x="105228" y="1155701"/>
            <a:ext cx="5152572" cy="469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 descr="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0" y="1219200"/>
            <a:ext cx="3886200" cy="266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3977259"/>
            <a:ext cx="3886200" cy="24320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8" t="13511" r="4109" b="33182"/>
          <a:stretch/>
        </p:blipFill>
        <p:spPr bwMode="auto">
          <a:xfrm>
            <a:off x="1233713" y="134098"/>
            <a:ext cx="6284687" cy="513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8936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0" y="1981200"/>
            <a:ext cx="4507591" cy="3539430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0000" dir="5400000" rotWithShape="0">
              <a:schemeClr val="bg1">
                <a:alpha val="38000"/>
              </a:scheme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71500" indent="-571500" algn="just">
              <a:buFont typeface="Wingdings" pitchFamily="2" charset="2"/>
              <a:buChar char="v"/>
            </a:pP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পরস্পরের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মধ্যে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</a:p>
          <a:p>
            <a:pPr marL="571500" indent="-274320" algn="just">
              <a:buFont typeface="Wingdings" pitchFamily="2" charset="2"/>
              <a:buChar char="v"/>
            </a:pP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গ্রহনযোগ্যতা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বৃদ্ধি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পাচ্ছে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।</a:t>
            </a:r>
          </a:p>
          <a:p>
            <a:pPr marL="571500" indent="-571500" algn="just">
              <a:buFont typeface="Wingdings" pitchFamily="2" charset="2"/>
              <a:buChar char="v"/>
            </a:pPr>
            <a:endParaRPr lang="en-US" sz="3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571500" indent="-571500" algn="just"/>
            <a:endParaRPr lang="en-US" sz="3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571500" indent="-571500" algn="just"/>
            <a:endParaRPr lang="en-US" sz="3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571500" indent="-571500" algn="just">
              <a:buFont typeface="Wingdings" pitchFamily="2" charset="2"/>
              <a:buChar char="v"/>
            </a:pP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সম্ভাবনা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বেড়ে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যায়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।</a:t>
            </a:r>
          </a:p>
          <a:p>
            <a:pPr marL="571500" indent="-274320" algn="just">
              <a:buFont typeface="Wingdings" pitchFamily="2" charset="2"/>
              <a:buChar char="v"/>
            </a:pP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সহানুভতি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ও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সহমর্মিতা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বাড়ার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1" y="1218428"/>
            <a:ext cx="3455588" cy="2591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86401" y="4024847"/>
            <a:ext cx="3455588" cy="22996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8" t="13511" r="4109" b="33182"/>
          <a:stretch/>
        </p:blipFill>
        <p:spPr bwMode="auto">
          <a:xfrm>
            <a:off x="1233713" y="134098"/>
            <a:ext cx="6284687" cy="513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7" t="15701" r="5008" b="32020"/>
          <a:stretch/>
        </p:blipFill>
        <p:spPr bwMode="auto">
          <a:xfrm>
            <a:off x="105228" y="1155701"/>
            <a:ext cx="5152572" cy="469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8" t="17354" r="4843" b="32692"/>
          <a:stretch/>
        </p:blipFill>
        <p:spPr bwMode="auto">
          <a:xfrm>
            <a:off x="105228" y="1179286"/>
            <a:ext cx="5457372" cy="420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0" y="1562100"/>
            <a:ext cx="5257800" cy="5016758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0000" dir="5400000" rotWithShape="0">
              <a:schemeClr val="bg1">
                <a:alpha val="38000"/>
              </a:scheme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71500" indent="-571500" algn="just">
              <a:buFont typeface="Wingdings" pitchFamily="2" charset="2"/>
              <a:buChar char="v"/>
            </a:pP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সহজ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যোগাযোগের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সুবিধা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কাজে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লাগিয়ে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</a:p>
          <a:p>
            <a:pPr marL="571500" indent="-365760" algn="just">
              <a:buFont typeface="Wingdings" pitchFamily="2" charset="2"/>
              <a:buChar char="v"/>
            </a:pP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অসামাজিক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মানুষের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অসামাজিক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কাজকর্মও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বাড়ানোর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প্রচেষ্টা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অব্যাহত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রয়েছে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।</a:t>
            </a:r>
          </a:p>
          <a:p>
            <a:pPr marL="571500" indent="-571500" algn="just">
              <a:buFont typeface="Wingdings" pitchFamily="2" charset="2"/>
              <a:buChar char="v"/>
            </a:pPr>
            <a:endParaRPr lang="en-US" sz="3200" dirty="0" smtClean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571500" indent="-571500" algn="just">
              <a:buFont typeface="Wingdings" pitchFamily="2" charset="2"/>
              <a:buChar char="v"/>
            </a:pPr>
            <a:r>
              <a:rPr lang="en-US" sz="3200" dirty="0" err="1" smtClean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সাইবার</a:t>
            </a:r>
            <a:r>
              <a:rPr lang="en-US" sz="3200" dirty="0" smtClean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যোগাযোগ</a:t>
            </a:r>
            <a:r>
              <a:rPr lang="en-US" sz="3200" dirty="0" smtClean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সহজ</a:t>
            </a:r>
            <a:r>
              <a:rPr lang="en-US" sz="3200" dirty="0" smtClean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হওয়ায়</a:t>
            </a:r>
            <a:r>
              <a:rPr lang="en-US" sz="3200" dirty="0" smtClean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বাস্তবে</a:t>
            </a:r>
            <a:r>
              <a:rPr lang="en-US" sz="3200" dirty="0" smtClean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যোগাযোগের</a:t>
            </a:r>
            <a:r>
              <a:rPr lang="en-US" sz="3200" dirty="0" smtClean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আকাঙ্খা</a:t>
            </a:r>
            <a:r>
              <a:rPr lang="en-US" sz="3200" dirty="0" smtClean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ও </a:t>
            </a:r>
            <a:r>
              <a:rPr lang="en-US" sz="3200" dirty="0" err="1" smtClean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প্রবনতা</a:t>
            </a:r>
            <a:r>
              <a:rPr lang="en-US" sz="3200" dirty="0" smtClean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কমে</a:t>
            </a:r>
            <a:r>
              <a:rPr lang="en-US" sz="3200" dirty="0" smtClean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যাচ্ছে</a:t>
            </a:r>
            <a:r>
              <a:rPr lang="en-US" sz="3200" dirty="0" smtClean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।</a:t>
            </a:r>
          </a:p>
          <a:p>
            <a:pPr marL="571500" indent="-365760" algn="just">
              <a:buFont typeface="Wingdings" pitchFamily="2" charset="2"/>
              <a:buChar char="v"/>
            </a:pP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ফলে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বিচ্ছিন্নতা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বৃদ্ধি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পাচ্ছে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।</a:t>
            </a:r>
          </a:p>
        </p:txBody>
      </p:sp>
      <p:pic>
        <p:nvPicPr>
          <p:cNvPr id="7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60303" y="3727912"/>
            <a:ext cx="3109793" cy="273468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11" descr="c:\Program Files\Common Files\Microsoft Shared\Clipart\cagcat50\BD04972_.WMF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5680044" y="1143000"/>
            <a:ext cx="3463956" cy="2584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8" t="13511" r="4109" b="33182"/>
          <a:stretch/>
        </p:blipFill>
        <p:spPr bwMode="auto">
          <a:xfrm>
            <a:off x="1233713" y="134098"/>
            <a:ext cx="6284687" cy="513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7244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2700" y="1574800"/>
            <a:ext cx="4724400" cy="5016758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0000" dir="5400000" rotWithShape="0">
              <a:schemeClr val="bg1">
                <a:alpha val="38000"/>
              </a:scheme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71500" indent="-571500" algn="just">
              <a:buFont typeface="Wingdings" pitchFamily="2" charset="2"/>
              <a:buChar char="v"/>
            </a:pP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নিরাপত্তা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বলয়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ভেদ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করে</a:t>
            </a:r>
            <a:endParaRPr lang="en-US" sz="3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571500" indent="-365760" algn="just">
              <a:buFont typeface="Wingdings" pitchFamily="2" charset="2"/>
              <a:buChar char="v"/>
            </a:pP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সাইবার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অপরাধীরা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অন্যের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ওপর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অনাকাঙ্খিত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নিয়ন্ত্রণ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প্রতিষ্ঠা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করে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।</a:t>
            </a:r>
          </a:p>
          <a:p>
            <a:pPr marL="571500" indent="-571500" algn="just"/>
            <a:endParaRPr lang="en-US" sz="3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571500" indent="-571500" algn="just"/>
            <a:endParaRPr lang="en-US" sz="3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571500" indent="-571500" algn="just">
              <a:buFont typeface="Wingdings" pitchFamily="2" charset="2"/>
              <a:buChar char="v"/>
            </a:pPr>
            <a:r>
              <a:rPr lang="en-US" sz="3200" dirty="0" err="1" smtClean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ব্যক্তিগত</a:t>
            </a:r>
            <a:r>
              <a:rPr lang="en-US" sz="3200" dirty="0" smtClean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ও </a:t>
            </a:r>
            <a:r>
              <a:rPr lang="en-US" sz="3200" dirty="0" err="1" smtClean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আর্থিক</a:t>
            </a:r>
            <a:r>
              <a:rPr lang="en-US" sz="3200" dirty="0" smtClean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বিষয়াদি</a:t>
            </a:r>
            <a:r>
              <a:rPr lang="en-US" sz="3200" dirty="0" smtClean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নিয়ন্ত্রন</a:t>
            </a:r>
            <a:r>
              <a:rPr lang="en-US" sz="3200" dirty="0" smtClean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করে</a:t>
            </a:r>
            <a:r>
              <a:rPr lang="en-US" sz="3200" dirty="0" smtClean="0">
                <a:solidFill>
                  <a:srgbClr val="0000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</a:p>
          <a:p>
            <a:pPr marL="571500" indent="-365760" algn="just">
              <a:buFont typeface="Wingdings" pitchFamily="2" charset="2"/>
              <a:buChar char="v"/>
            </a:pP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অন্যকে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সামাজিক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ও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আর্থিকভাবে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ক্ষতিগ্রস্থ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করে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।</a:t>
            </a:r>
            <a:endParaRPr lang="en-US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pic>
        <p:nvPicPr>
          <p:cNvPr id="7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5631875" y="1341192"/>
            <a:ext cx="3124200" cy="254500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11" descr="c:\Program Files\Common Files\Microsoft Shared\Clipart\cagcat50\BD04972_.WMF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562600" y="3886200"/>
            <a:ext cx="3276600" cy="2590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8" t="13511" r="4109" b="33182"/>
          <a:stretch/>
        </p:blipFill>
        <p:spPr bwMode="auto">
          <a:xfrm>
            <a:off x="1233713" y="134098"/>
            <a:ext cx="6284687" cy="513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8" t="17354" r="4843" b="32692"/>
          <a:stretch/>
        </p:blipFill>
        <p:spPr bwMode="auto">
          <a:xfrm>
            <a:off x="105228" y="1179286"/>
            <a:ext cx="5457372" cy="420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5400" y="1091625"/>
            <a:ext cx="6756400" cy="5847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71500" indent="-571500" algn="just">
              <a:buFont typeface="Wingdings" pitchFamily="2" charset="2"/>
              <a:buChar char="v"/>
            </a:pPr>
            <a:r>
              <a:rPr lang="en-US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প্রথমেই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জেনে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নিই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, </a:t>
            </a:r>
            <a:r>
              <a:rPr lang="en-US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তথ্য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ও </a:t>
            </a:r>
            <a:r>
              <a:rPr lang="en-US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যোগাযোগ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প্রযুক্তি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কী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?</a:t>
            </a:r>
            <a:endParaRPr lang="en-US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0" y="1946970"/>
            <a:ext cx="4648200" cy="3539430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0000" dir="5400000" rotWithShape="0">
              <a:schemeClr val="bg1">
                <a:alpha val="38000"/>
              </a:scheme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71500" indent="-571500" algn="just">
              <a:buFont typeface="Wingdings" pitchFamily="2" charset="2"/>
              <a:buChar char="q"/>
            </a:pP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তথ্যকে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প্রাপকের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কাছে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পৌছানোর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জন্য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যে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প্রযুক্তি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ব্যবহার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করা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হয়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তাকে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</a:p>
          <a:p>
            <a:pPr marL="571500" indent="-571500" algn="just">
              <a:buFont typeface="Wingdings" pitchFamily="2" charset="2"/>
              <a:buChar char="q"/>
            </a:pP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তথ্য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প্রযুক্তি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বলে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।</a:t>
            </a:r>
          </a:p>
          <a:p>
            <a:pPr marL="571500" indent="-571500" algn="just"/>
            <a:endParaRPr lang="en-US" sz="16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571500" indent="-365760" algn="just">
              <a:buFont typeface="Wingdings" pitchFamily="2" charset="2"/>
              <a:buChar char="q"/>
            </a:pP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দ্রুত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সিদ্ধান্ত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গ্রহনের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জন্য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অথবা</a:t>
            </a:r>
            <a:endParaRPr lang="en-US" sz="3200" dirty="0" smtClean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571500" indent="-365760" algn="just">
              <a:buFont typeface="Wingdings" pitchFamily="2" charset="2"/>
              <a:buChar char="q"/>
            </a:pP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দ্রুত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ও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দক্ষ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ব্যবস্থাপনার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জন্য</a:t>
            </a:r>
            <a:endParaRPr lang="en-US" sz="3200" dirty="0" smtClean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571500" indent="-365760" algn="just">
              <a:buFont typeface="Wingdings" pitchFamily="2" charset="2"/>
              <a:buChar char="q"/>
            </a:pPr>
            <a:endParaRPr lang="en-US" sz="1600" dirty="0" smtClean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0" t="13492" r="2917" b="33067"/>
          <a:stretch/>
        </p:blipFill>
        <p:spPr bwMode="auto">
          <a:xfrm>
            <a:off x="304801" y="1567543"/>
            <a:ext cx="4724399" cy="515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/>
          <a:srcRect l="2941" t="17677" r="2217" b="17677"/>
          <a:stretch>
            <a:fillRect/>
          </a:stretch>
        </p:blipFill>
        <p:spPr bwMode="auto">
          <a:xfrm>
            <a:off x="876300" y="38100"/>
            <a:ext cx="7391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60221" y="5029200"/>
            <a:ext cx="5735779" cy="1569660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0000" dir="5400000" rotWithShape="0">
              <a:schemeClr val="bg1">
                <a:alpha val="38000"/>
              </a:scheme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71500" indent="-365760" algn="just">
              <a:buFont typeface="Wingdings" pitchFamily="2" charset="2"/>
              <a:buChar char="q"/>
            </a:pP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তথ্য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আহরণ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</a:p>
          <a:p>
            <a:pPr marL="571500" indent="-365760" algn="just">
              <a:buFont typeface="Wingdings" pitchFamily="2" charset="2"/>
              <a:buChar char="q"/>
            </a:pP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সংরক্ষণ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</a:p>
          <a:p>
            <a:pPr marL="571500" indent="-365760" algn="just">
              <a:buFont typeface="Wingdings" pitchFamily="2" charset="2"/>
              <a:buChar char="q"/>
            </a:pP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প্রকৃয়াকরণ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ও </a:t>
            </a: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বিতরণের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গুরুত্ব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বহুবিধ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।</a:t>
            </a:r>
          </a:p>
        </p:txBody>
      </p:sp>
      <p:pic>
        <p:nvPicPr>
          <p:cNvPr id="9" name="Picture 8" descr="PressurizedWaterReactor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2344" y="2132735"/>
            <a:ext cx="4490096" cy="35614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75477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allAtOnce"/>
      <p:bldP spid="8" grpId="0" build="allAtOnce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92314" y="2044700"/>
            <a:ext cx="4836886" cy="4031873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0000" dir="5400000" rotWithShape="0">
              <a:schemeClr val="bg1">
                <a:alpha val="38000"/>
              </a:scheme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71500" indent="-571500" algn="just">
              <a:buFont typeface="Wingdings" pitchFamily="2" charset="2"/>
              <a:buChar char="q"/>
            </a:pP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সুতরাং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যে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প্রযুক্তির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মাধ্যমে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</a:p>
          <a:p>
            <a:pPr marL="571500" indent="-365760" algn="just">
              <a:buFont typeface="Wingdings" pitchFamily="2" charset="2"/>
              <a:buChar char="q"/>
            </a:pP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তথ্য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সংগ্রহ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</a:p>
          <a:p>
            <a:pPr marL="571500" indent="-365760" algn="just">
              <a:buFont typeface="Wingdings" pitchFamily="2" charset="2"/>
              <a:buChar char="q"/>
            </a:pP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এর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সত্যতা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ও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বৈধতা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যাচাই</a:t>
            </a:r>
            <a:endParaRPr lang="en-US" sz="3200" dirty="0" smtClean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571500" indent="-365760" algn="just">
              <a:buFont typeface="Wingdings" pitchFamily="2" charset="2"/>
              <a:buChar char="q"/>
            </a:pP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সংরক্ষণ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</a:p>
          <a:p>
            <a:pPr marL="571500" indent="-365760" algn="just">
              <a:buFont typeface="Wingdings" pitchFamily="2" charset="2"/>
              <a:buChar char="q"/>
            </a:pP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প্রকৃয়াকরণ</a:t>
            </a:r>
            <a:endParaRPr lang="en-US" sz="3200" dirty="0" smtClean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571500" indent="-365760" algn="just">
              <a:buFont typeface="Wingdings" pitchFamily="2" charset="2"/>
              <a:buChar char="q"/>
            </a:pP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আধুনিকীকরণ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</a:p>
          <a:p>
            <a:pPr marL="571500" indent="-365760" algn="just">
              <a:buFont typeface="Wingdings" pitchFamily="2" charset="2"/>
              <a:buChar char="q"/>
            </a:pP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পরিবহন</a:t>
            </a:r>
            <a:endParaRPr lang="en-US" sz="3200" dirty="0" smtClean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571500" indent="-365760" algn="just">
              <a:buFont typeface="Wingdings" pitchFamily="2" charset="2"/>
              <a:buChar char="q"/>
            </a:pP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ও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বিতরণ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ব্যস্থাপনা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করা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হয়</a:t>
            </a:r>
            <a:endParaRPr lang="en-US" sz="3200" dirty="0" smtClean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pic>
        <p:nvPicPr>
          <p:cNvPr id="9" name="Picture 11" descr="c:\Program Files\Common Files\Microsoft Shared\Clipart\cagcat50\BD04972_.WMF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181600" y="2133600"/>
            <a:ext cx="3657600" cy="36576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5400" y="1091625"/>
            <a:ext cx="6756400" cy="5847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71500" indent="-571500" algn="just">
              <a:buFont typeface="Wingdings" pitchFamily="2" charset="2"/>
              <a:buChar char="v"/>
            </a:pPr>
            <a:r>
              <a:rPr lang="en-US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প্রথমেই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জেনে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নিই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, </a:t>
            </a:r>
            <a:r>
              <a:rPr lang="en-US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তথ্য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ও </a:t>
            </a:r>
            <a:r>
              <a:rPr lang="en-US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যোগাযোগ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প্রযুক্তি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কী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?</a:t>
            </a:r>
            <a:endParaRPr lang="en-US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/>
          <a:srcRect l="2941" t="17677" r="2217" b="17677"/>
          <a:stretch>
            <a:fillRect/>
          </a:stretch>
        </p:blipFill>
        <p:spPr bwMode="auto">
          <a:xfrm>
            <a:off x="876300" y="38100"/>
            <a:ext cx="7391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0" t="13492" r="2917" b="33067"/>
          <a:stretch/>
        </p:blipFill>
        <p:spPr bwMode="auto">
          <a:xfrm>
            <a:off x="304801" y="1567543"/>
            <a:ext cx="4724399" cy="515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0" y="5892225"/>
            <a:ext cx="9144000" cy="584775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0000" dir="5400000" rotWithShape="0">
              <a:schemeClr val="bg1">
                <a:alpha val="38000"/>
              </a:scheme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71500" indent="-457200" algn="just">
              <a:buFont typeface="Wingdings" pitchFamily="2" charset="2"/>
              <a:buChar char="q"/>
            </a:pP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তাকে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তথ্য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প্রযুক্তি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বা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ইনফরমেশন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টেকনোলজি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সংক্ষেপে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IT </a:t>
            </a: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বলে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।</a:t>
            </a:r>
            <a:endParaRPr lang="en-US" sz="32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  <p:bldP spid="12" grpId="0" build="allAtOnce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4" t="16694" r="2099" b="33096"/>
          <a:stretch/>
        </p:blipFill>
        <p:spPr bwMode="auto">
          <a:xfrm>
            <a:off x="152400" y="1612900"/>
            <a:ext cx="518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76200" y="1997360"/>
            <a:ext cx="5562600" cy="3662541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0000" dir="5400000" rotWithShape="0">
              <a:schemeClr val="bg1">
                <a:alpha val="38000"/>
              </a:scheme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71500" indent="-571500" algn="just">
              <a:buFont typeface="Wingdings" pitchFamily="2" charset="2"/>
              <a:buChar char="q"/>
            </a:pP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কোন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ডেটাকে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</a:p>
          <a:p>
            <a:pPr marL="571500" indent="-571500" algn="just">
              <a:buFont typeface="Wingdings" pitchFamily="2" charset="2"/>
              <a:buChar char="q"/>
            </a:pPr>
            <a:endParaRPr lang="en-US" sz="10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571500" indent="-365760" algn="just">
              <a:buFont typeface="Wingdings" pitchFamily="2" charset="2"/>
              <a:buChar char="q"/>
            </a:pP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এক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স্থান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হতে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অন্য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স্থানে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</a:p>
          <a:p>
            <a:pPr marL="571500" indent="-365760" algn="just">
              <a:buFont typeface="Wingdings" pitchFamily="2" charset="2"/>
              <a:buChar char="q"/>
            </a:pPr>
            <a:endParaRPr lang="en-US" sz="1000" dirty="0" smtClean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571500" indent="-365760" algn="just">
              <a:buFont typeface="Wingdings" pitchFamily="2" charset="2"/>
              <a:buChar char="q"/>
            </a:pP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এক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কম্পিউটার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হতে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অন্য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কম্পিউটারে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</a:p>
          <a:p>
            <a:pPr marL="571500" indent="-365760" algn="just">
              <a:buFont typeface="Wingdings" pitchFamily="2" charset="2"/>
              <a:buChar char="q"/>
            </a:pPr>
            <a:endParaRPr lang="en-US" sz="1000" dirty="0" smtClean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571500" indent="-365760" algn="just">
              <a:buFont typeface="Wingdings" pitchFamily="2" charset="2"/>
              <a:buChar char="q"/>
            </a:pP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এক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ডিভাইস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হতে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অন্য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ডিভাইসে</a:t>
            </a:r>
            <a:endParaRPr lang="en-US" sz="3200" dirty="0" smtClean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571500" indent="-365760" algn="just">
              <a:buFont typeface="Wingdings" pitchFamily="2" charset="2"/>
              <a:buChar char="q"/>
            </a:pPr>
            <a:endParaRPr lang="en-US" sz="1000" dirty="0" smtClean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571500" indent="-365760" algn="just">
              <a:buFont typeface="Wingdings" pitchFamily="2" charset="2"/>
              <a:buChar char="q"/>
            </a:pP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কিংবা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একজনের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ডেটা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অন্যের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নিকট</a:t>
            </a:r>
            <a:r>
              <a:rPr lang="en-US" sz="3200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স্থানান্তরের</a:t>
            </a:r>
            <a:r>
              <a:rPr lang="en-US" sz="3200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প্রক্রিয়াই</a:t>
            </a:r>
            <a:r>
              <a:rPr lang="en-US" sz="3200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endParaRPr lang="en-US" sz="3200" dirty="0" smtClean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5400" y="1091625"/>
            <a:ext cx="6756400" cy="5847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71500" indent="-571500" algn="just">
              <a:buFont typeface="Wingdings" pitchFamily="2" charset="2"/>
              <a:buChar char="v"/>
            </a:pPr>
            <a:r>
              <a:rPr lang="en-US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প্রথমেই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জেনে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নিই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, </a:t>
            </a:r>
            <a:r>
              <a:rPr lang="en-US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তথ্য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ও </a:t>
            </a:r>
            <a:r>
              <a:rPr lang="en-US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যোগাযোগ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প্রযুক্তি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কী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?</a:t>
            </a:r>
            <a:endParaRPr lang="en-US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/>
          <a:srcRect l="2941" t="17677" r="2217" b="17677"/>
          <a:stretch>
            <a:fillRect/>
          </a:stretch>
        </p:blipFill>
        <p:spPr bwMode="auto">
          <a:xfrm>
            <a:off x="876300" y="38100"/>
            <a:ext cx="7391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7" descr="JTEL Drawing v8-animated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2600" y="2438400"/>
            <a:ext cx="3352800" cy="33528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76200" y="5638800"/>
            <a:ext cx="3886200" cy="584775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0000" dir="5400000" rotWithShape="0">
              <a:schemeClr val="bg1">
                <a:alpha val="38000"/>
              </a:scheme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71500" indent="-576072" algn="just">
              <a:buFont typeface="Wingdings" pitchFamily="2" charset="2"/>
              <a:buChar char="q"/>
            </a:pP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ডেটা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 </a:t>
            </a: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কমিউনিকেশন</a:t>
            </a:r>
            <a:endParaRPr lang="en-US" sz="3200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4212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  <p:bldP spid="10" grpId="0" build="allAtOnce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0" y="2398455"/>
            <a:ext cx="5334000" cy="3046988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0000" dir="5400000" rotWithShape="0">
              <a:schemeClr val="bg1">
                <a:alpha val="38000"/>
              </a:scheme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71500" indent="-571500" algn="just">
              <a:buFont typeface="Wingdings" pitchFamily="2" charset="2"/>
              <a:buChar char="q"/>
            </a:pPr>
            <a:r>
              <a:rPr lang="en-US" sz="3200" dirty="0" err="1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কাজেই</a:t>
            </a:r>
            <a:r>
              <a:rPr lang="en-US" sz="32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কমিউনিকেশন</a:t>
            </a:r>
            <a:r>
              <a:rPr lang="en-US" sz="32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বা</a:t>
            </a:r>
            <a:r>
              <a:rPr lang="en-US" sz="32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যোগাযোগ</a:t>
            </a:r>
            <a:r>
              <a:rPr lang="en-US" sz="32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এমন</a:t>
            </a:r>
            <a:r>
              <a:rPr lang="en-US" sz="32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একটি</a:t>
            </a:r>
            <a:r>
              <a:rPr lang="en-US" sz="32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প্রকৃয়া-যার</a:t>
            </a:r>
            <a:r>
              <a:rPr lang="en-US" sz="32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মাধ্যমে</a:t>
            </a:r>
            <a:r>
              <a:rPr lang="en-US" sz="32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</a:p>
          <a:p>
            <a:pPr marL="571500" indent="-365760" algn="just">
              <a:buFont typeface="Wingdings" pitchFamily="2" charset="2"/>
              <a:buChar char="q"/>
            </a:pP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এক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স্থান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থেকে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অন্যস্থানে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নির্ভরযোগ্যভাবে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</a:p>
          <a:p>
            <a:pPr marL="571500" indent="-365760" algn="just">
              <a:buFont typeface="Wingdings" pitchFamily="2" charset="2"/>
              <a:buChar char="q"/>
            </a:pP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ডেটা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বা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উপাত্ত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আদান-প্রদান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করা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সম্ভব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। </a:t>
            </a:r>
            <a:endParaRPr lang="en-US" sz="3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5400" y="1091625"/>
            <a:ext cx="6756400" cy="5847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71500" indent="-571500" algn="just">
              <a:buFont typeface="Wingdings" pitchFamily="2" charset="2"/>
              <a:buChar char="v"/>
            </a:pPr>
            <a:r>
              <a:rPr lang="en-US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প্রথমেই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জেনে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নিই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, </a:t>
            </a:r>
            <a:r>
              <a:rPr lang="en-US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তথ্য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ও </a:t>
            </a:r>
            <a:r>
              <a:rPr lang="en-US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যোগাযোগ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প্রযুক্তি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কী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?</a:t>
            </a:r>
            <a:endParaRPr lang="en-US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/>
          <a:srcRect l="2941" t="17677" r="2217" b="17677"/>
          <a:stretch>
            <a:fillRect/>
          </a:stretch>
        </p:blipFill>
        <p:spPr bwMode="auto">
          <a:xfrm>
            <a:off x="876300" y="38100"/>
            <a:ext cx="7391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4" t="16694" r="2099" b="33096"/>
          <a:stretch/>
        </p:blipFill>
        <p:spPr bwMode="auto">
          <a:xfrm>
            <a:off x="152400" y="1612900"/>
            <a:ext cx="518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10" descr="JTEL Drawing v8-animated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5600" y="2171700"/>
            <a:ext cx="3644900" cy="3207512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0" y="5437882"/>
            <a:ext cx="9144000" cy="1077218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0000" dir="5400000" rotWithShape="0">
              <a:schemeClr val="bg1">
                <a:alpha val="38000"/>
              </a:scheme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71500" indent="-571500" algn="just">
              <a:buFont typeface="Wingdings" pitchFamily="2" charset="2"/>
              <a:buChar char="q"/>
            </a:pP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ডেটা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কমিউনিকেশন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ব্যবস্থার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সাথে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সংশ্লিষ্ট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প্রযুক্তিকে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যোগাযোগ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প্রযুক্তি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বা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 </a:t>
            </a: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কমিউনিকেশন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টেকনোলজি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বলা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হ</a:t>
            </a: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য়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।</a:t>
            </a:r>
            <a:endParaRPr lang="en-US" sz="32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  <p:bldP spid="12" grpId="0" build="allAtOnce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76200" y="1143000"/>
            <a:ext cx="8915400" cy="107721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71500" indent="-571500" algn="just">
              <a:buFont typeface="Wingdings" pitchFamily="2" charset="2"/>
              <a:buChar char="q"/>
            </a:pP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প্রধানত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তিনটি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বৈশিষ্ট্যের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উপর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ডেটা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কমিউনিকেশন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সিস্টেমের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কার্যকারিতা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নির্ভর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করে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।</a:t>
            </a:r>
            <a:endParaRPr lang="en-US" sz="32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8" t="13087" r="3463" b="33949"/>
          <a:stretch/>
        </p:blipFill>
        <p:spPr bwMode="auto">
          <a:xfrm>
            <a:off x="152400" y="2133600"/>
            <a:ext cx="3352800" cy="4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16328" y="2641600"/>
            <a:ext cx="4466772" cy="107721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71500" indent="-571500" algn="just">
              <a:buFont typeface="Wingdings" pitchFamily="2" charset="2"/>
              <a:buChar char="q"/>
            </a:pP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সিস্টেমকে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অবশ্যই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সঠিকভাবে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ডেটা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ডেলিভারি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করতে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হবে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।</a:t>
            </a:r>
            <a:endParaRPr lang="en-US" sz="3200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pic>
        <p:nvPicPr>
          <p:cNvPr id="9" name="Picture 11" descr="c:\Program Files\Common Files\Microsoft Shared\Clipart\cagcat50\BD04972_.WMF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842000" y="1714500"/>
            <a:ext cx="2362200" cy="236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5" t="11055" r="3826" b="29696"/>
          <a:stretch/>
        </p:blipFill>
        <p:spPr bwMode="auto">
          <a:xfrm>
            <a:off x="228600" y="4730750"/>
            <a:ext cx="3080658" cy="5116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52400" y="5187950"/>
            <a:ext cx="4495800" cy="107721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71500" indent="-571500" algn="just">
              <a:buFont typeface="Wingdings" pitchFamily="2" charset="2"/>
              <a:buChar char="q"/>
            </a:pP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সিস্টেমকে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অবশ্যই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ঠিক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প্রান্তে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ডেটা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ডেলিভারি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করতে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হবে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।</a:t>
            </a:r>
            <a:endParaRPr lang="en-US" sz="3200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38826" y="4102100"/>
            <a:ext cx="2390774" cy="2390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6"/>
          <a:srcRect l="2941" t="17677" r="2217" b="17677"/>
          <a:stretch>
            <a:fillRect/>
          </a:stretch>
        </p:blipFill>
        <p:spPr bwMode="auto">
          <a:xfrm>
            <a:off x="876300" y="38100"/>
            <a:ext cx="7391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405713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  <p:bldP spid="1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1" t="13377" r="3447" b="28536"/>
          <a:stretch/>
        </p:blipFill>
        <p:spPr bwMode="auto">
          <a:xfrm>
            <a:off x="228600" y="2514600"/>
            <a:ext cx="3886200" cy="4971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52400" y="3047431"/>
            <a:ext cx="4953000" cy="107721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71500" indent="-571500" algn="just">
              <a:buFont typeface="Wingdings" pitchFamily="2" charset="2"/>
              <a:buChar char="q"/>
            </a:pP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সিস্টেমকে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অবশ্যই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নির্ধারিত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সময়ে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ডেটা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ডেলিভারি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করতে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হবে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।</a:t>
            </a:r>
            <a:endParaRPr lang="en-US" sz="3200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1078" y="2291209"/>
            <a:ext cx="2829522" cy="2356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/>
          <a:srcRect l="2941" t="17677" r="2217" b="17677"/>
          <a:stretch>
            <a:fillRect/>
          </a:stretch>
        </p:blipFill>
        <p:spPr bwMode="auto">
          <a:xfrm>
            <a:off x="876300" y="38100"/>
            <a:ext cx="7391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76200" y="1143000"/>
            <a:ext cx="8915400" cy="107721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71500" indent="-571500" algn="just">
              <a:buFont typeface="Wingdings" pitchFamily="2" charset="2"/>
              <a:buChar char="q"/>
            </a:pP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প্রধানত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তিনটি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বৈশিষ্ট্যের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উপর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ডেটা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কমিউনিকেশন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সিস্টেমের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কার্যকারিতা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নির্ভর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করে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।</a:t>
            </a:r>
            <a:endParaRPr lang="en-US" sz="32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7932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4" t="16694" r="1567" b="34264"/>
          <a:stretch/>
        </p:blipFill>
        <p:spPr bwMode="auto">
          <a:xfrm>
            <a:off x="76200" y="1219200"/>
            <a:ext cx="5867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0" y="1600200"/>
            <a:ext cx="5069112" cy="3539430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0000" dir="5400000" rotWithShape="0">
              <a:schemeClr val="bg1">
                <a:alpha val="38000"/>
              </a:scheme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71500" indent="-571500" algn="just">
              <a:buFont typeface="Wingdings" pitchFamily="2" charset="2"/>
              <a:buChar char="q"/>
            </a:pPr>
            <a:r>
              <a:rPr lang="en-US" sz="3200" dirty="0" err="1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তথ্য</a:t>
            </a:r>
            <a:r>
              <a:rPr lang="en-US" sz="32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প্রযুক্তি</a:t>
            </a:r>
            <a:r>
              <a:rPr lang="en-US" sz="32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হচ্ছে</a:t>
            </a:r>
            <a:r>
              <a:rPr lang="en-US" sz="32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</a:p>
          <a:p>
            <a:pPr marL="571500" indent="-365760" algn="just">
              <a:buFont typeface="Wingdings" pitchFamily="2" charset="2"/>
              <a:buChar char="q"/>
            </a:pP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তথ্য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ব্যবস্থার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সাথে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সংশ্লিষ্ট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প্রযুক্তি</a:t>
            </a:r>
            <a:endParaRPr lang="en-US" sz="3200" dirty="0" smtClean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571500" indent="-571500" algn="just">
              <a:buFont typeface="Wingdings" pitchFamily="2" charset="2"/>
              <a:buChar char="q"/>
            </a:pPr>
            <a:endParaRPr lang="en-US" sz="3200" dirty="0" smtClean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571500" indent="-571500" algn="just">
              <a:buFont typeface="Wingdings" pitchFamily="2" charset="2"/>
              <a:buChar char="q"/>
            </a:pPr>
            <a:endParaRPr lang="en-US" sz="3200" dirty="0" smtClean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571500" indent="-571500" algn="just">
              <a:buFont typeface="Wingdings" pitchFamily="2" charset="2"/>
              <a:buChar char="q"/>
            </a:pPr>
            <a:r>
              <a:rPr lang="en-US" sz="3200" dirty="0" err="1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যোগাযোগ</a:t>
            </a:r>
            <a:r>
              <a:rPr lang="en-US" sz="32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প্রযুক্তি</a:t>
            </a:r>
            <a:r>
              <a:rPr lang="en-US" sz="32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হচ্ছে</a:t>
            </a:r>
            <a:r>
              <a:rPr lang="en-US" sz="32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</a:p>
          <a:p>
            <a:pPr marL="571500" indent="-365760" algn="just">
              <a:buFont typeface="Wingdings" pitchFamily="2" charset="2"/>
              <a:buChar char="q"/>
            </a:pP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ডেটা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কমিউনিকেশন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ব্যবস্থার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সাথে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সংশ্লিষ্ট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প্রযুক্তি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।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 l="2941" t="17677" r="2217" b="17677"/>
          <a:stretch>
            <a:fillRect/>
          </a:stretch>
        </p:blipFill>
        <p:spPr bwMode="auto">
          <a:xfrm>
            <a:off x="876300" y="38100"/>
            <a:ext cx="7391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924" y="5174675"/>
            <a:ext cx="9137075" cy="1427507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0000" dir="5400000" rotWithShape="0">
              <a:schemeClr val="bg1">
                <a:alpha val="38000"/>
              </a:scheme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71500" indent="-571500" algn="just">
              <a:lnSpc>
                <a:spcPct val="90000"/>
              </a:lnSpc>
              <a:buFont typeface="Wingdings" pitchFamily="2" charset="2"/>
              <a:buChar char="q"/>
            </a:pP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একটি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ছাড়া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অপরটি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অচল</a:t>
            </a:r>
            <a:endParaRPr lang="en-US" sz="3200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571500" indent="-571500" algn="just">
              <a:lnSpc>
                <a:spcPct val="90000"/>
              </a:lnSpc>
              <a:buFont typeface="Wingdings" pitchFamily="2" charset="2"/>
              <a:buChar char="q"/>
            </a:pP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যোগাযোগ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প্রযুক্তির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সাহায্য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ছাড়া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শুধুমাত্র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তথ্য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প্রযুক্তি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মানুষের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চাহিদা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পুরন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করতে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পারে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না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।</a:t>
            </a:r>
            <a:endParaRPr lang="en-US" sz="32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pic>
        <p:nvPicPr>
          <p:cNvPr id="7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38800" y="1616275"/>
            <a:ext cx="3429000" cy="190029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3581400"/>
            <a:ext cx="3461160" cy="17087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5500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  <p:bldP spid="5" grpId="0" build="allAtOnce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4" t="16458" r="1742" b="32879"/>
          <a:stretch/>
        </p:blipFill>
        <p:spPr bwMode="auto">
          <a:xfrm>
            <a:off x="774700" y="203200"/>
            <a:ext cx="762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52400" y="1600200"/>
            <a:ext cx="4953000" cy="3508653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0000" dir="5400000" rotWithShape="0">
              <a:schemeClr val="bg1">
                <a:alpha val="38000"/>
              </a:scheme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71500" indent="-571500" algn="just">
              <a:buFont typeface="Wingdings" pitchFamily="2" charset="2"/>
              <a:buChar char=""/>
            </a:pP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কম্পিউটিং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সহ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সকল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ধরনের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</a:p>
          <a:p>
            <a:pPr marL="571500" indent="-571500" algn="just">
              <a:buFont typeface="Wingdings" pitchFamily="2" charset="2"/>
              <a:buChar char=""/>
            </a:pP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ইলেক্ট্রোনিক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ডেটা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প্রসেসিং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</a:p>
          <a:p>
            <a:pPr marL="571500" indent="-571500" algn="just">
              <a:buFont typeface="Wingdings" pitchFamily="2" charset="2"/>
              <a:buChar char=""/>
            </a:pPr>
            <a:endParaRPr lang="en-US" sz="10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571500" indent="-571500" algn="just">
              <a:buFont typeface="Wingdings" pitchFamily="2" charset="2"/>
              <a:buChar char=""/>
            </a:pP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যেখানে</a:t>
            </a:r>
            <a:endParaRPr lang="en-US" sz="3200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571500" indent="-571500" algn="just">
              <a:buFont typeface="Wingdings" pitchFamily="2" charset="2"/>
              <a:buChar char=""/>
            </a:pPr>
            <a:endParaRPr lang="en-US" sz="20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662940" indent="-457200" algn="just">
              <a:buFont typeface="Wingdings" pitchFamily="2" charset="2"/>
              <a:buChar char=""/>
            </a:pP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কৃত্রিম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বুদ্ধিমত্তা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</a:p>
          <a:p>
            <a:pPr marL="662940" indent="-457200" algn="just">
              <a:buFont typeface="Wingdings" pitchFamily="2" charset="2"/>
              <a:buChar char=""/>
            </a:pPr>
            <a:endParaRPr lang="en-US" sz="3200" dirty="0" smtClean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1120140" lvl="1" indent="-457200" algn="just">
              <a:buFont typeface="Wingdings" pitchFamily="2" charset="2"/>
              <a:buChar char=""/>
            </a:pPr>
            <a:r>
              <a:rPr lang="en-US" sz="3200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ও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3" t="18814" r="4823" b="35236"/>
          <a:stretch/>
        </p:blipFill>
        <p:spPr bwMode="auto">
          <a:xfrm>
            <a:off x="228600" y="1219200"/>
            <a:ext cx="3429000" cy="388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Content Placeholder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9296" y="1219200"/>
            <a:ext cx="2282757" cy="1990120"/>
          </a:xfrm>
          <a:prstGeom prst="rect">
            <a:avLst/>
          </a:prstGeom>
        </p:spPr>
      </p:pic>
      <p:pic>
        <p:nvPicPr>
          <p:cNvPr id="10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5105400" y="2971800"/>
            <a:ext cx="1524000" cy="2337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010400" y="4191000"/>
            <a:ext cx="1792310" cy="2273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Content Placeholder 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70"/>
          <a:stretch/>
        </p:blipFill>
        <p:spPr>
          <a:xfrm>
            <a:off x="6678614" y="1219201"/>
            <a:ext cx="2481952" cy="1882798"/>
          </a:xfrm>
          <a:prstGeom prst="rect">
            <a:avLst/>
          </a:prstGeom>
        </p:spPr>
      </p:pic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24690" y="5357676"/>
            <a:ext cx="6781800" cy="738664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0000" dir="5400000" rotWithShape="0">
              <a:schemeClr val="bg1">
                <a:alpha val="38000"/>
              </a:scheme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71500" indent="-571500" algn="just">
              <a:buFont typeface="Wingdings" pitchFamily="2" charset="2"/>
              <a:buChar char=""/>
            </a:pPr>
            <a:endParaRPr lang="en-US" sz="10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662940" indent="-457200" algn="just">
              <a:buFont typeface="Wingdings" pitchFamily="2" charset="2"/>
              <a:buChar char=""/>
            </a:pP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এক্সপার্ট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সিস্টেম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ইত্যাদির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ব্যবহার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করা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হয়</a:t>
            </a:r>
            <a:r>
              <a:rPr lang="en-US" sz="320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।</a:t>
            </a:r>
            <a:endParaRPr lang="en-US" sz="3200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8464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  <p:bldP spid="13" grpId="0" build="allAtOnce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32200" y="3119264"/>
            <a:ext cx="1905000" cy="1909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40" t="18394" r="10182" b="32121"/>
          <a:stretch/>
        </p:blipFill>
        <p:spPr bwMode="auto">
          <a:xfrm>
            <a:off x="228600" y="1219200"/>
            <a:ext cx="1676400" cy="418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34257" y="1571685"/>
            <a:ext cx="4056743" cy="4801314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0000" dir="5400000" rotWithShape="0">
              <a:schemeClr val="bg1">
                <a:alpha val="38000"/>
              </a:scheme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71500" indent="-571500" algn="just">
              <a:buFont typeface="Wingdings" pitchFamily="2" charset="2"/>
              <a:buChar char=""/>
            </a:pPr>
            <a:r>
              <a:rPr lang="en-US" sz="3200" spc="-150" dirty="0" err="1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ব্রডকাস্টিং-এর</a:t>
            </a:r>
            <a:r>
              <a:rPr lang="en-US" sz="3200" spc="-150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spc="-150" dirty="0" err="1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মাধ্যমে</a:t>
            </a:r>
            <a:r>
              <a:rPr lang="en-US" sz="3200" spc="-150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spc="-150" dirty="0" err="1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বিশাল</a:t>
            </a:r>
            <a:r>
              <a:rPr lang="en-US" sz="3200" spc="-150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spc="-150" dirty="0" err="1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জনগোষ্টীর</a:t>
            </a:r>
            <a:r>
              <a:rPr lang="en-US" sz="3200" spc="-150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spc="-150" dirty="0" err="1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কাছে</a:t>
            </a:r>
            <a:r>
              <a:rPr lang="en-US" sz="3200" spc="-150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endParaRPr lang="en-US" sz="3200" spc="-150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571500" indent="-571500" algn="just">
              <a:buFont typeface="Wingdings" pitchFamily="2" charset="2"/>
              <a:buChar char=""/>
            </a:pPr>
            <a:r>
              <a:rPr lang="en-US" sz="3200" spc="-150" dirty="0" err="1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একমূখী</a:t>
            </a:r>
            <a:r>
              <a:rPr lang="en-US" sz="3200" spc="-15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spc="-150" dirty="0" err="1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তথ্য</a:t>
            </a:r>
            <a:r>
              <a:rPr lang="en-US" sz="3200" spc="-150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spc="-150" dirty="0" err="1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সম্প্রচার</a:t>
            </a:r>
            <a:r>
              <a:rPr lang="en-US" sz="3200" spc="-150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spc="-150" dirty="0" err="1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করে</a:t>
            </a:r>
            <a:r>
              <a:rPr lang="en-US" sz="3200" spc="-15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।</a:t>
            </a:r>
          </a:p>
          <a:p>
            <a:pPr marL="571500" indent="-571500" algn="just">
              <a:buFont typeface="Wingdings" pitchFamily="2" charset="2"/>
              <a:buChar char=""/>
            </a:pPr>
            <a:endParaRPr lang="en-US" sz="3200" spc="-150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571500" indent="-571500" algn="just">
              <a:buFont typeface="Wingdings" pitchFamily="2" charset="2"/>
              <a:buChar char=""/>
            </a:pPr>
            <a:endParaRPr lang="en-US" spc="-150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571500" indent="-365760" algn="just">
              <a:buFont typeface="Wingdings" pitchFamily="2" charset="2"/>
              <a:buChar char=""/>
            </a:pPr>
            <a:r>
              <a:rPr lang="en-US" sz="3200" spc="-15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রেডিও</a:t>
            </a:r>
            <a:r>
              <a:rPr lang="en-US" sz="3200" spc="-15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</a:p>
          <a:p>
            <a:pPr marL="571500" indent="-365760" algn="just">
              <a:buFont typeface="Wingdings" pitchFamily="2" charset="2"/>
              <a:buChar char=""/>
            </a:pPr>
            <a:endParaRPr lang="en-US" sz="3200" spc="-150" dirty="0" smtClean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1028700" lvl="1" indent="-365760" algn="just">
              <a:buFont typeface="Wingdings" pitchFamily="2" charset="2"/>
              <a:buChar char=""/>
            </a:pPr>
            <a:r>
              <a:rPr lang="en-US" sz="3200" spc="-150" dirty="0" err="1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এবং</a:t>
            </a:r>
            <a:r>
              <a:rPr lang="en-US" sz="3200" spc="-150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</a:p>
          <a:p>
            <a:pPr marL="1028700" lvl="1" indent="-365760" algn="just">
              <a:buFont typeface="Wingdings" pitchFamily="2" charset="2"/>
              <a:buChar char=""/>
            </a:pPr>
            <a:endParaRPr lang="en-US" sz="3200" spc="-150" dirty="0" smtClean="0">
              <a:solidFill>
                <a:srgbClr val="66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571500" indent="-365760" algn="just">
              <a:buFont typeface="Wingdings" pitchFamily="2" charset="2"/>
              <a:buChar char=""/>
            </a:pPr>
            <a:r>
              <a:rPr lang="en-US" sz="3200" spc="-15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টেলিভিশন</a:t>
            </a:r>
            <a:r>
              <a:rPr lang="en-US" sz="3200" spc="-15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endParaRPr lang="en-US" sz="3200" spc="-150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0072" y="1219200"/>
            <a:ext cx="3737728" cy="2346198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4" t="16458" r="1742" b="32879"/>
          <a:stretch/>
        </p:blipFill>
        <p:spPr bwMode="auto">
          <a:xfrm>
            <a:off x="774700" y="203200"/>
            <a:ext cx="762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79" b="12716"/>
          <a:stretch/>
        </p:blipFill>
        <p:spPr>
          <a:xfrm>
            <a:off x="3632200" y="5116881"/>
            <a:ext cx="1905000" cy="139456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9"/>
          <p:cNvSpPr/>
          <p:nvPr/>
        </p:nvSpPr>
        <p:spPr>
          <a:xfrm>
            <a:off x="48490" y="3105318"/>
            <a:ext cx="16491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62940" indent="-576072" algn="just">
              <a:buFont typeface="Wingdings" pitchFamily="2" charset="2"/>
              <a:buChar char=""/>
            </a:pPr>
            <a:r>
              <a:rPr lang="en-US" sz="3200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যেমন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6502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  <p:bldP spid="1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0608" y="1219200"/>
            <a:ext cx="3184792" cy="2333894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8" t="16458" r="8195" b="32879"/>
          <a:stretch/>
        </p:blipFill>
        <p:spPr bwMode="auto">
          <a:xfrm>
            <a:off x="181429" y="1207781"/>
            <a:ext cx="2637971" cy="392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4" t="16458" r="1742" b="32879"/>
          <a:stretch/>
        </p:blipFill>
        <p:spPr bwMode="auto">
          <a:xfrm>
            <a:off x="774700" y="203200"/>
            <a:ext cx="762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0302" y="4876800"/>
            <a:ext cx="1631898" cy="163189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925" y="1571685"/>
            <a:ext cx="5555675" cy="4801314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0000" dir="5400000" rotWithShape="0">
              <a:schemeClr val="bg1">
                <a:alpha val="38000"/>
              </a:scheme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71500" indent="-571500" algn="just">
              <a:buFont typeface="Wingdings" pitchFamily="2" charset="2"/>
              <a:buChar char=""/>
            </a:pPr>
            <a:r>
              <a:rPr lang="en-US" sz="3200" spc="-150" dirty="0" err="1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সকল</a:t>
            </a:r>
            <a:r>
              <a:rPr lang="en-US" sz="3200" spc="-150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spc="-150" dirty="0" err="1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ধরনের</a:t>
            </a:r>
            <a:r>
              <a:rPr lang="en-US" sz="3200" spc="-150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spc="-150" dirty="0" err="1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উভয়মুখী</a:t>
            </a:r>
            <a:r>
              <a:rPr lang="en-US" sz="3200" spc="-150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spc="-150" dirty="0" err="1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টেলিযোগাযোগ</a:t>
            </a:r>
            <a:r>
              <a:rPr lang="en-US" sz="3200" spc="-150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spc="-150" dirty="0" err="1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মাধ্যম</a:t>
            </a:r>
            <a:r>
              <a:rPr lang="en-US" sz="3200" spc="-150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endParaRPr lang="en-US" sz="3200" spc="-150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571500" indent="-571500" algn="just">
              <a:buFont typeface="Wingdings" pitchFamily="2" charset="2"/>
              <a:buChar char=""/>
            </a:pPr>
            <a:r>
              <a:rPr lang="en-US" sz="3200" spc="-150" dirty="0" err="1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যা</a:t>
            </a:r>
            <a:r>
              <a:rPr lang="en-US" sz="3200" spc="-15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spc="-150" dirty="0" err="1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বিশ্বের</a:t>
            </a:r>
            <a:r>
              <a:rPr lang="en-US" sz="3200" spc="-150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spc="-150" dirty="0" err="1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বিশাল</a:t>
            </a:r>
            <a:r>
              <a:rPr lang="en-US" sz="3200" spc="-150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spc="-150" dirty="0" err="1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জনগোষ্ঠী</a:t>
            </a:r>
            <a:r>
              <a:rPr lang="en-US" sz="3200" spc="-150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spc="-150" dirty="0" err="1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ব্যবহার</a:t>
            </a:r>
            <a:r>
              <a:rPr lang="en-US" sz="3200" spc="-150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spc="-150" dirty="0" err="1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করছে</a:t>
            </a:r>
            <a:r>
              <a:rPr lang="en-US" sz="3200" spc="-15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।</a:t>
            </a:r>
          </a:p>
          <a:p>
            <a:pPr marL="571500" indent="-571500" algn="just">
              <a:buFont typeface="Wingdings" pitchFamily="2" charset="2"/>
              <a:buChar char=""/>
            </a:pPr>
            <a:endParaRPr lang="en-US" sz="3200" spc="-150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571500" indent="-571500" algn="just">
              <a:buFont typeface="Wingdings" pitchFamily="2" charset="2"/>
              <a:buChar char=""/>
            </a:pPr>
            <a:endParaRPr lang="en-US" spc="-150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571500" indent="-365760" algn="just">
              <a:buFont typeface="Wingdings" pitchFamily="2" charset="2"/>
              <a:buChar char=""/>
            </a:pPr>
            <a:r>
              <a:rPr lang="en-US" sz="3200" spc="-150" dirty="0" err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ফিক্সড</a:t>
            </a:r>
            <a:r>
              <a:rPr lang="en-US" sz="3200" spc="-150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spc="-150" dirty="0" err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টেলিফোন</a:t>
            </a:r>
            <a:r>
              <a:rPr lang="en-US" sz="3200" spc="-150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endParaRPr lang="en-US" sz="3200" spc="-150" dirty="0" smtClean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571500" indent="-365760" algn="just">
              <a:buFont typeface="Wingdings" pitchFamily="2" charset="2"/>
              <a:buChar char=""/>
            </a:pPr>
            <a:endParaRPr lang="en-US" sz="3200" spc="-150" dirty="0" smtClean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1028700" lvl="1" indent="-365760" algn="just">
              <a:buFont typeface="Wingdings" pitchFamily="2" charset="2"/>
              <a:buChar char=""/>
            </a:pPr>
            <a:r>
              <a:rPr lang="en-US" sz="3200" spc="-150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ও </a:t>
            </a:r>
          </a:p>
          <a:p>
            <a:pPr marL="1028700" lvl="1" indent="-365760" algn="just">
              <a:buFont typeface="Wingdings" pitchFamily="2" charset="2"/>
              <a:buChar char=""/>
            </a:pPr>
            <a:endParaRPr lang="en-US" sz="3200" spc="-150" dirty="0" smtClean="0">
              <a:solidFill>
                <a:srgbClr val="66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571500" indent="-365760" algn="just">
              <a:buFont typeface="Wingdings" pitchFamily="2" charset="2"/>
              <a:buChar char=""/>
            </a:pPr>
            <a:r>
              <a:rPr lang="en-US" sz="3200" spc="-15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মোবাইল</a:t>
            </a:r>
            <a:r>
              <a:rPr lang="en-US" sz="3200" spc="-15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spc="-150" dirty="0" err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বা</a:t>
            </a:r>
            <a:r>
              <a:rPr lang="en-US" sz="3200" spc="-150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spc="-150" dirty="0" err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সেলুলার</a:t>
            </a:r>
            <a:r>
              <a:rPr lang="en-US" sz="3200" spc="-150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spc="-150" dirty="0" err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ফোন</a:t>
            </a:r>
            <a:r>
              <a:rPr lang="en-US" sz="3200" spc="-150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spc="-150" dirty="0" err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সহ</a:t>
            </a:r>
            <a:r>
              <a:rPr lang="en-US" sz="3200" spc="-150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</a:p>
        </p:txBody>
      </p:sp>
      <p:pic>
        <p:nvPicPr>
          <p:cNvPr id="9" name="Picture 1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82212" y="3200400"/>
            <a:ext cx="1811278" cy="150638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/>
        </p:nvSpPr>
        <p:spPr>
          <a:xfrm>
            <a:off x="-62350" y="3105318"/>
            <a:ext cx="16491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62940" indent="-576072" algn="just">
              <a:buFont typeface="Wingdings" pitchFamily="2" charset="2"/>
              <a:buChar char=""/>
            </a:pPr>
            <a:r>
              <a:rPr lang="en-US" sz="3200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যেমন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8811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  <p:bldP spid="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5" descr="itfutur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714340"/>
            <a:ext cx="2791689" cy="2791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07" t="18814" r="13477" b="31701"/>
          <a:stretch/>
        </p:blipFill>
        <p:spPr bwMode="auto">
          <a:xfrm>
            <a:off x="148772" y="1219200"/>
            <a:ext cx="1857828" cy="383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1214" y="1595497"/>
            <a:ext cx="5849208" cy="4524315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0000" dir="5400000" rotWithShape="0">
              <a:schemeClr val="bg1">
                <a:alpha val="38000"/>
              </a:scheme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71500" indent="-571500" algn="just">
              <a:buFont typeface="Wingdings" pitchFamily="2" charset="2"/>
              <a:buChar char=""/>
            </a:pPr>
            <a:r>
              <a:rPr lang="en-US" sz="3200" spc="-15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আন্তর্জাতিক</a:t>
            </a:r>
            <a:r>
              <a:rPr lang="en-US" sz="3200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spc="-15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কম্পিউটার</a:t>
            </a:r>
            <a:r>
              <a:rPr lang="en-US" sz="3200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spc="-15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নেটওয়ার্ক</a:t>
            </a:r>
            <a:r>
              <a:rPr lang="en-US" sz="3200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 </a:t>
            </a:r>
            <a:r>
              <a:rPr lang="en-US" sz="3200" spc="-15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হলো</a:t>
            </a:r>
            <a:r>
              <a:rPr lang="en-US" sz="3200" spc="-15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spc="-15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ইন্টারনেট</a:t>
            </a:r>
            <a:endParaRPr lang="en-US" sz="3200" spc="-15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571500" indent="-576072" algn="just">
              <a:buFont typeface="Wingdings" pitchFamily="2" charset="2"/>
              <a:buChar char=""/>
            </a:pPr>
            <a:r>
              <a:rPr lang="en-US" sz="3200" spc="-150" dirty="0" err="1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যাতে</a:t>
            </a:r>
            <a:r>
              <a:rPr lang="en-US" sz="3200" spc="-15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spc="-150" dirty="0" err="1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সংযুক্ত</a:t>
            </a:r>
            <a:r>
              <a:rPr lang="en-US" sz="3200" spc="-15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spc="-150" dirty="0" err="1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থাকলে</a:t>
            </a:r>
            <a:r>
              <a:rPr lang="en-US" sz="3200" spc="-15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</a:p>
          <a:p>
            <a:pPr marL="571500" indent="-365760" algn="just">
              <a:buFont typeface="Wingdings" pitchFamily="2" charset="2"/>
              <a:buChar char=""/>
            </a:pPr>
            <a:endParaRPr lang="en-US" sz="3200" spc="-150" dirty="0" smtClean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571500" indent="-365760" algn="just">
              <a:buFont typeface="Wingdings" pitchFamily="2" charset="2"/>
              <a:buChar char=""/>
            </a:pPr>
            <a:endParaRPr lang="en-US" sz="3200" spc="-150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571500" indent="-365760" algn="just">
              <a:buFont typeface="Wingdings" pitchFamily="2" charset="2"/>
              <a:buChar char=""/>
            </a:pPr>
            <a:r>
              <a:rPr lang="en-US" sz="3200" spc="-15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যে</a:t>
            </a:r>
            <a:r>
              <a:rPr lang="en-US" sz="3200" spc="-15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spc="-15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কোন</a:t>
            </a:r>
            <a:r>
              <a:rPr lang="en-US" sz="3200" spc="-15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spc="-15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স্থান</a:t>
            </a:r>
            <a:r>
              <a:rPr lang="en-US" sz="3200" spc="-15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spc="-15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থেকে</a:t>
            </a:r>
            <a:endParaRPr lang="en-US" sz="3200" spc="-150" dirty="0" smtClean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571500" indent="-365760" algn="just">
              <a:buFont typeface="Wingdings" pitchFamily="2" charset="2"/>
              <a:buChar char=""/>
            </a:pPr>
            <a:endParaRPr lang="en-US" sz="3200" spc="-150" dirty="0" smtClean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571500" indent="-365760" algn="just">
              <a:buFont typeface="Wingdings" pitchFamily="2" charset="2"/>
              <a:buChar char=""/>
            </a:pPr>
            <a:endParaRPr lang="en-US" sz="3200" spc="-150" dirty="0" smtClean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571500" indent="-365760" algn="just">
              <a:buFont typeface="Wingdings" pitchFamily="2" charset="2"/>
              <a:buChar char=""/>
            </a:pPr>
            <a:r>
              <a:rPr lang="en-US" sz="3200" spc="-15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সারা</a:t>
            </a:r>
            <a:r>
              <a:rPr lang="en-US" sz="3200" spc="-15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spc="-15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বিশ্বের</a:t>
            </a:r>
            <a:r>
              <a:rPr lang="en-US" sz="3200" spc="-15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spc="-15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সাথে</a:t>
            </a:r>
            <a:r>
              <a:rPr lang="en-US" sz="3200" spc="-15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spc="-15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যোগাযোগ</a:t>
            </a:r>
            <a:r>
              <a:rPr lang="en-US" sz="3200" spc="-15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spc="-15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রক্ষা</a:t>
            </a:r>
            <a:r>
              <a:rPr lang="en-US" sz="3200" spc="-15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spc="-15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করা</a:t>
            </a:r>
            <a:r>
              <a:rPr lang="en-US" sz="3200" spc="-15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200" spc="-15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যায়</a:t>
            </a:r>
            <a:r>
              <a:rPr lang="en-US" sz="3200" spc="-15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।</a:t>
            </a:r>
            <a:endParaRPr lang="en-US" sz="3200" spc="-150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0690" y="1228352"/>
            <a:ext cx="2590800" cy="2555790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4" t="16458" r="1742" b="32879"/>
          <a:stretch/>
        </p:blipFill>
        <p:spPr bwMode="auto">
          <a:xfrm>
            <a:off x="774700" y="203200"/>
            <a:ext cx="762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62400" y="2970746"/>
            <a:ext cx="2274628" cy="221085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91852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rticle-new_ehow_images_a06_92_co_role-information-technology-teacher-education-800x800.jpg"/>
          <p:cNvPicPr>
            <a:picLocks noChangeAspect="1"/>
          </p:cNvPicPr>
          <p:nvPr/>
        </p:nvPicPr>
        <p:blipFill>
          <a:blip r:embed="rId2">
            <a:lum bright="40000" contrast="-40000"/>
          </a:blip>
          <a:stretch>
            <a:fillRect/>
          </a:stretch>
        </p:blipFill>
        <p:spPr>
          <a:xfrm>
            <a:off x="1685772" y="1231900"/>
            <a:ext cx="5715000" cy="5181600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03" t="23636" r="23490" b="37091"/>
          <a:stretch/>
        </p:blipFill>
        <p:spPr bwMode="auto">
          <a:xfrm>
            <a:off x="2715491" y="1745673"/>
            <a:ext cx="2770909" cy="540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1981200" y="3276600"/>
            <a:ext cx="3352800" cy="838200"/>
          </a:xfrm>
          <a:prstGeom prst="rect">
            <a:avLst/>
          </a:prstGeo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241300" marR="0" lvl="0" indent="-241300" algn="l" defTabSz="6429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"/>
              <a:tabLst/>
              <a:defRPr/>
            </a:pPr>
            <a:r>
              <a:rPr lang="en-US" sz="4800" b="1" kern="0" dirty="0" err="1" smtClean="0">
                <a:ln w="11430"/>
                <a:solidFill>
                  <a:srgbClr val="00003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বিশ্বগ্রাম</a:t>
            </a:r>
            <a:r>
              <a:rPr lang="en-US" sz="4800" b="1" kern="0" dirty="0" smtClean="0">
                <a:ln w="11430"/>
                <a:solidFill>
                  <a:srgbClr val="00003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4800" b="1" kern="0" dirty="0" err="1" smtClean="0">
                <a:ln w="11430"/>
                <a:solidFill>
                  <a:srgbClr val="00003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কী</a:t>
            </a:r>
            <a:r>
              <a:rPr lang="en-US" sz="4800" b="1" kern="0" dirty="0" smtClean="0">
                <a:ln w="11430"/>
                <a:solidFill>
                  <a:srgbClr val="00003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?</a:t>
            </a:r>
            <a:endParaRPr kumimoji="0" lang="bn-BD" sz="4800" b="1" i="0" u="none" strike="noStrike" kern="0" normalizeH="0" baseline="0" noProof="0" dirty="0" smtClean="0">
              <a:ln w="11430"/>
              <a:solidFill>
                <a:srgbClr val="00003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SolaimanLipi" pitchFamily="65" charset="0"/>
              <a:cs typeface="SolaimanLipi" pitchFamily="65" charset="0"/>
            </a:endParaRPr>
          </a:p>
          <a:p>
            <a:pPr marL="241300" marR="0" lvl="0" indent="-241300" algn="l" defTabSz="6429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"/>
              <a:tabLst/>
              <a:defRPr/>
            </a:pPr>
            <a:endParaRPr kumimoji="0" lang="en-US" sz="4800" b="1" i="0" u="none" strike="noStrike" kern="0" normalizeH="0" baseline="0" noProof="0" dirty="0" smtClean="0">
              <a:ln w="11430"/>
              <a:solidFill>
                <a:srgbClr val="00003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SolaimanLipi" pitchFamily="65" charset="0"/>
              <a:cs typeface="SolaimanLipi" pitchFamily="65" charset="0"/>
            </a:endParaRPr>
          </a:p>
          <a:p>
            <a:pPr marL="241300" marR="0" lvl="0" indent="-241300" algn="l" defTabSz="6429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"/>
              <a:tabLst/>
              <a:defRPr/>
            </a:pPr>
            <a:endParaRPr kumimoji="0" lang="en-US" sz="4800" b="1" i="0" u="none" strike="noStrike" kern="0" normalizeH="0" baseline="0" noProof="0" dirty="0" smtClean="0">
              <a:ln w="11430"/>
              <a:solidFill>
                <a:srgbClr val="00003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SolaimanLipi" pitchFamily="65" charset="0"/>
              <a:cs typeface="SolaimanLipi" pitchFamily="65" charset="0"/>
            </a:endParaRPr>
          </a:p>
          <a:p>
            <a:pPr marL="241300" marR="0" lvl="0" indent="-241300" algn="l" defTabSz="6429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"/>
              <a:tabLst/>
              <a:defRPr/>
            </a:pPr>
            <a:endParaRPr kumimoji="0" lang="en-US" sz="4800" b="1" i="0" u="none" strike="noStrike" kern="0" normalizeH="0" baseline="0" noProof="0" dirty="0" smtClean="0">
              <a:ln w="11430"/>
              <a:solidFill>
                <a:srgbClr val="00003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SolaimanLipi" pitchFamily="65" charset="0"/>
              <a:cs typeface="SolaimanLipi" pitchFamily="65" charset="0"/>
            </a:endParaRPr>
          </a:p>
          <a:p>
            <a:pPr marL="241300" marR="0" lvl="0" indent="-241300" algn="l" defTabSz="6429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"/>
              <a:tabLst/>
              <a:defRPr/>
            </a:pPr>
            <a:endParaRPr kumimoji="0" lang="en-US" sz="4800" b="1" i="0" u="none" strike="noStrike" kern="0" normalizeH="0" baseline="0" noProof="0" dirty="0" smtClean="0">
              <a:ln w="11430"/>
              <a:solidFill>
                <a:srgbClr val="00003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SolaimanLipi" pitchFamily="65" charset="0"/>
              <a:cs typeface="SolaimanLipi" pitchFamily="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3754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Group_Study_by_gtwotee.jpg"/>
          <p:cNvPicPr>
            <a:picLocks noChangeAspect="1"/>
          </p:cNvPicPr>
          <p:nvPr/>
        </p:nvPicPr>
        <p:blipFill>
          <a:blip r:embed="rId2">
            <a:lum bright="40000" contrast="-40000"/>
          </a:blip>
          <a:stretch>
            <a:fillRect/>
          </a:stretch>
        </p:blipFill>
        <p:spPr>
          <a:xfrm>
            <a:off x="1219199" y="1206500"/>
            <a:ext cx="6887788" cy="526190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82" t="14524" r="23214" b="35799"/>
          <a:stretch/>
        </p:blipFill>
        <p:spPr bwMode="auto">
          <a:xfrm>
            <a:off x="3255818" y="1205986"/>
            <a:ext cx="2507673" cy="622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79" t="23079" r="34295" b="38461"/>
          <a:stretch/>
        </p:blipFill>
        <p:spPr bwMode="auto">
          <a:xfrm>
            <a:off x="533400" y="1914422"/>
            <a:ext cx="2071256" cy="600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28" t="18437" r="35238" b="44275"/>
          <a:stretch/>
        </p:blipFill>
        <p:spPr bwMode="auto">
          <a:xfrm>
            <a:off x="609600" y="3505200"/>
            <a:ext cx="1925783" cy="581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Content Placeholder 2"/>
          <p:cNvSpPr txBox="1">
            <a:spLocks/>
          </p:cNvSpPr>
          <p:nvPr/>
        </p:nvSpPr>
        <p:spPr>
          <a:xfrm>
            <a:off x="914400" y="2438400"/>
            <a:ext cx="6324600" cy="838200"/>
          </a:xfrm>
          <a:prstGeom prst="rect">
            <a:avLst/>
          </a:prstGeo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241300" marR="0" lvl="0" indent="-241300" algn="l" defTabSz="6429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"/>
              <a:tabLst/>
              <a:defRPr/>
            </a:pPr>
            <a:r>
              <a:rPr lang="en-US" sz="4000" b="1" kern="0" dirty="0" err="1" smtClean="0">
                <a:ln w="11430"/>
                <a:solidFill>
                  <a:srgbClr val="00003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বিশ্বগ্রামের</a:t>
            </a:r>
            <a:r>
              <a:rPr lang="en-US" sz="4000" b="1" kern="0" dirty="0" smtClean="0">
                <a:ln w="11430"/>
                <a:solidFill>
                  <a:srgbClr val="00003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4000" b="1" kern="0" dirty="0" err="1" smtClean="0">
                <a:ln w="11430"/>
                <a:solidFill>
                  <a:srgbClr val="00003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বৈশিষ্ট্য</a:t>
            </a:r>
            <a:r>
              <a:rPr lang="en-US" sz="4000" b="1" kern="0" dirty="0" smtClean="0">
                <a:ln w="11430"/>
                <a:solidFill>
                  <a:srgbClr val="00003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4000" b="1" kern="0" dirty="0" err="1" smtClean="0">
                <a:ln w="11430"/>
                <a:solidFill>
                  <a:srgbClr val="00003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গুলি</a:t>
            </a:r>
            <a:r>
              <a:rPr lang="en-US" sz="4000" b="1" kern="0" dirty="0" smtClean="0">
                <a:ln w="11430"/>
                <a:solidFill>
                  <a:srgbClr val="00003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4000" b="1" kern="0" dirty="0" err="1" smtClean="0">
                <a:ln w="11430"/>
                <a:solidFill>
                  <a:srgbClr val="00003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কি</a:t>
            </a:r>
            <a:r>
              <a:rPr lang="en-US" sz="4000" b="1" kern="0" dirty="0" smtClean="0">
                <a:ln w="11430"/>
                <a:solidFill>
                  <a:srgbClr val="00003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4000" b="1" kern="0" dirty="0" err="1" smtClean="0">
                <a:ln w="11430"/>
                <a:solidFill>
                  <a:srgbClr val="00003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কি</a:t>
            </a:r>
            <a:r>
              <a:rPr lang="en-US" sz="4000" b="1" kern="0" dirty="0" smtClean="0">
                <a:ln w="11430"/>
                <a:solidFill>
                  <a:srgbClr val="00003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?</a:t>
            </a:r>
            <a:endParaRPr kumimoji="0" lang="bn-BD" sz="4000" b="1" i="0" u="none" strike="noStrike" kern="0" normalizeH="0" baseline="0" noProof="0" dirty="0" smtClean="0">
              <a:ln w="11430"/>
              <a:solidFill>
                <a:srgbClr val="00003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SolaimanLipi" pitchFamily="65" charset="0"/>
              <a:cs typeface="SolaimanLipi" pitchFamily="65" charset="0"/>
            </a:endParaRPr>
          </a:p>
          <a:p>
            <a:pPr marL="241300" marR="0" lvl="0" indent="-241300" algn="l" defTabSz="6429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"/>
              <a:tabLst/>
              <a:defRPr/>
            </a:pPr>
            <a:endParaRPr kumimoji="0" lang="en-US" sz="4000" b="1" i="0" u="none" strike="noStrike" kern="0" normalizeH="0" baseline="0" noProof="0" dirty="0" smtClean="0">
              <a:ln w="11430"/>
              <a:solidFill>
                <a:srgbClr val="00003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SolaimanLipi" pitchFamily="65" charset="0"/>
              <a:cs typeface="SolaimanLipi" pitchFamily="65" charset="0"/>
            </a:endParaRPr>
          </a:p>
          <a:p>
            <a:pPr marL="241300" marR="0" lvl="0" indent="-241300" algn="l" defTabSz="6429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"/>
              <a:tabLst/>
              <a:defRPr/>
            </a:pPr>
            <a:endParaRPr kumimoji="0" lang="en-US" sz="4000" b="1" i="0" u="none" strike="noStrike" kern="0" normalizeH="0" baseline="0" noProof="0" dirty="0" smtClean="0">
              <a:ln w="11430"/>
              <a:solidFill>
                <a:srgbClr val="00003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SolaimanLipi" pitchFamily="65" charset="0"/>
              <a:cs typeface="SolaimanLipi" pitchFamily="65" charset="0"/>
            </a:endParaRPr>
          </a:p>
          <a:p>
            <a:pPr marL="241300" marR="0" lvl="0" indent="-241300" algn="l" defTabSz="6429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"/>
              <a:tabLst/>
              <a:defRPr/>
            </a:pPr>
            <a:endParaRPr kumimoji="0" lang="en-US" sz="4000" b="1" i="0" u="none" strike="noStrike" kern="0" normalizeH="0" baseline="0" noProof="0" dirty="0" smtClean="0">
              <a:ln w="11430"/>
              <a:solidFill>
                <a:srgbClr val="00003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SolaimanLipi" pitchFamily="65" charset="0"/>
              <a:cs typeface="SolaimanLipi" pitchFamily="65" charset="0"/>
            </a:endParaRPr>
          </a:p>
          <a:p>
            <a:pPr marL="241300" marR="0" lvl="0" indent="-241300" algn="l" defTabSz="6429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"/>
              <a:tabLst/>
              <a:defRPr/>
            </a:pPr>
            <a:endParaRPr kumimoji="0" lang="en-US" sz="4000" b="1" i="0" u="none" strike="noStrike" kern="0" normalizeH="0" baseline="0" noProof="0" dirty="0" smtClean="0">
              <a:ln w="11430"/>
              <a:solidFill>
                <a:srgbClr val="00003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838200" y="4191000"/>
            <a:ext cx="7620000" cy="1295400"/>
          </a:xfrm>
          <a:prstGeom prst="rect">
            <a:avLst/>
          </a:prstGeo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241300" marR="0" lvl="0" indent="-241300" algn="l" defTabSz="6429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"/>
              <a:tabLst/>
              <a:defRPr/>
            </a:pPr>
            <a:r>
              <a:rPr lang="en-US" sz="4000" b="1" kern="0" dirty="0" err="1" smtClean="0">
                <a:ln w="11430"/>
                <a:solidFill>
                  <a:srgbClr val="00003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বিশ্বায়নের</a:t>
            </a:r>
            <a:r>
              <a:rPr lang="en-US" sz="4000" b="1" kern="0" dirty="0" smtClean="0">
                <a:ln w="11430"/>
                <a:solidFill>
                  <a:srgbClr val="00003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4000" b="1" kern="0" dirty="0" err="1" smtClean="0">
                <a:ln w="11430"/>
                <a:solidFill>
                  <a:srgbClr val="00003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ক্ষেত্রে</a:t>
            </a:r>
            <a:r>
              <a:rPr lang="en-US" sz="4000" b="1" kern="0" dirty="0" smtClean="0">
                <a:ln w="11430"/>
                <a:solidFill>
                  <a:srgbClr val="00003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4000" b="1" kern="0" dirty="0" err="1" smtClean="0">
                <a:ln w="11430"/>
                <a:solidFill>
                  <a:srgbClr val="00003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তথ্য</a:t>
            </a:r>
            <a:r>
              <a:rPr lang="en-US" sz="4000" b="1" kern="0" dirty="0" smtClean="0">
                <a:ln w="11430"/>
                <a:solidFill>
                  <a:srgbClr val="00003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 ও </a:t>
            </a:r>
            <a:r>
              <a:rPr lang="en-US" sz="4000" b="1" kern="0" dirty="0" err="1" smtClean="0">
                <a:ln w="11430"/>
                <a:solidFill>
                  <a:srgbClr val="00003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যোগাযোগ</a:t>
            </a:r>
            <a:r>
              <a:rPr lang="en-US" sz="4000" b="1" kern="0" dirty="0" smtClean="0">
                <a:ln w="11430"/>
                <a:solidFill>
                  <a:srgbClr val="00003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4000" b="1" kern="0" dirty="0" err="1" smtClean="0">
                <a:ln w="11430"/>
                <a:solidFill>
                  <a:srgbClr val="00003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প্রযুক্তি</a:t>
            </a:r>
            <a:r>
              <a:rPr lang="en-US" sz="4000" b="1" kern="0" dirty="0" smtClean="0">
                <a:ln w="11430"/>
                <a:solidFill>
                  <a:srgbClr val="00003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4000" b="1" kern="0" dirty="0" err="1" smtClean="0">
                <a:ln w="11430"/>
                <a:solidFill>
                  <a:srgbClr val="00003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কি</a:t>
            </a:r>
            <a:r>
              <a:rPr lang="en-US" sz="4000" b="1" kern="0" dirty="0" smtClean="0">
                <a:ln w="11430"/>
                <a:solidFill>
                  <a:srgbClr val="00003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4000" b="1" kern="0" dirty="0" err="1" smtClean="0">
                <a:ln w="11430"/>
                <a:solidFill>
                  <a:srgbClr val="00003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কি</a:t>
            </a:r>
            <a:r>
              <a:rPr lang="en-US" sz="4000" b="1" kern="0" dirty="0" smtClean="0">
                <a:ln w="11430"/>
                <a:solidFill>
                  <a:srgbClr val="00003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4000" b="1" kern="0" dirty="0" err="1" smtClean="0">
                <a:ln w="11430"/>
                <a:solidFill>
                  <a:srgbClr val="00003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ভাবে</a:t>
            </a:r>
            <a:r>
              <a:rPr lang="en-US" sz="4000" b="1" kern="0" dirty="0" smtClean="0">
                <a:ln w="11430"/>
                <a:solidFill>
                  <a:srgbClr val="00003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4000" b="1" kern="0" dirty="0" err="1" smtClean="0">
                <a:ln w="11430"/>
                <a:solidFill>
                  <a:srgbClr val="00003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সহায়তা</a:t>
            </a:r>
            <a:r>
              <a:rPr lang="en-US" sz="4000" b="1" kern="0" dirty="0" smtClean="0">
                <a:ln w="11430"/>
                <a:solidFill>
                  <a:srgbClr val="00003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4000" b="1" kern="0" dirty="0" err="1" smtClean="0">
                <a:ln w="11430"/>
                <a:solidFill>
                  <a:srgbClr val="00003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করে</a:t>
            </a:r>
            <a:r>
              <a:rPr lang="en-US" sz="4000" b="1" kern="0" dirty="0" smtClean="0">
                <a:ln w="11430"/>
                <a:solidFill>
                  <a:srgbClr val="00003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। </a:t>
            </a:r>
            <a:endParaRPr kumimoji="0" lang="bn-BD" sz="4000" b="1" i="0" u="none" strike="noStrike" kern="0" normalizeH="0" baseline="0" noProof="0" dirty="0" smtClean="0">
              <a:ln w="11430"/>
              <a:solidFill>
                <a:srgbClr val="00003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SolaimanLipi" pitchFamily="65" charset="0"/>
              <a:cs typeface="SolaimanLipi" pitchFamily="65" charset="0"/>
            </a:endParaRPr>
          </a:p>
          <a:p>
            <a:pPr marL="241300" marR="0" lvl="0" indent="-241300" algn="l" defTabSz="6429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"/>
              <a:tabLst/>
              <a:defRPr/>
            </a:pPr>
            <a:endParaRPr kumimoji="0" lang="en-US" sz="4000" b="1" i="0" u="none" strike="noStrike" kern="0" normalizeH="0" baseline="0" noProof="0" dirty="0" smtClean="0">
              <a:ln w="11430"/>
              <a:solidFill>
                <a:srgbClr val="00003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SolaimanLipi" pitchFamily="65" charset="0"/>
              <a:cs typeface="SolaimanLipi" pitchFamily="65" charset="0"/>
            </a:endParaRPr>
          </a:p>
          <a:p>
            <a:pPr marL="241300" marR="0" lvl="0" indent="-241300" algn="l" defTabSz="6429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"/>
              <a:tabLst/>
              <a:defRPr/>
            </a:pPr>
            <a:endParaRPr kumimoji="0" lang="en-US" sz="4000" b="1" i="0" u="none" strike="noStrike" kern="0" normalizeH="0" baseline="0" noProof="0" dirty="0" smtClean="0">
              <a:ln w="11430"/>
              <a:solidFill>
                <a:srgbClr val="00003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SolaimanLipi" pitchFamily="65" charset="0"/>
              <a:cs typeface="SolaimanLipi" pitchFamily="65" charset="0"/>
            </a:endParaRPr>
          </a:p>
          <a:p>
            <a:pPr marL="241300" marR="0" lvl="0" indent="-241300" algn="l" defTabSz="6429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"/>
              <a:tabLst/>
              <a:defRPr/>
            </a:pPr>
            <a:endParaRPr kumimoji="0" lang="en-US" sz="4000" b="1" i="0" u="none" strike="noStrike" kern="0" normalizeH="0" baseline="0" noProof="0" dirty="0" smtClean="0">
              <a:ln w="11430"/>
              <a:solidFill>
                <a:srgbClr val="00003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SolaimanLipi" pitchFamily="65" charset="0"/>
              <a:cs typeface="SolaimanLipi" pitchFamily="65" charset="0"/>
            </a:endParaRPr>
          </a:p>
          <a:p>
            <a:pPr marL="241300" marR="0" lvl="0" indent="-241300" algn="l" defTabSz="6429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"/>
              <a:tabLst/>
              <a:defRPr/>
            </a:pPr>
            <a:endParaRPr kumimoji="0" lang="en-US" sz="4000" b="1" i="0" u="none" strike="noStrike" kern="0" normalizeH="0" baseline="0" noProof="0" dirty="0" smtClean="0">
              <a:ln w="11430"/>
              <a:solidFill>
                <a:srgbClr val="00003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SolaimanLipi" pitchFamily="65" charset="0"/>
              <a:cs typeface="SolaimanLipi" pitchFamily="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7505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11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066800" y="1476930"/>
            <a:ext cx="7162800" cy="4671390"/>
            <a:chOff x="1066800" y="1272210"/>
            <a:chExt cx="7162800" cy="4671390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6800" y="1272210"/>
              <a:ext cx="7162800" cy="467139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" name="Rounded Rectangle 9"/>
            <p:cNvSpPr/>
            <p:nvPr/>
          </p:nvSpPr>
          <p:spPr>
            <a:xfrm>
              <a:off x="2334904" y="1584280"/>
              <a:ext cx="2438400" cy="12954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1" name="Picture 1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7" t="13949" r="7172" b="34456"/>
          <a:stretch/>
        </p:blipFill>
        <p:spPr bwMode="auto">
          <a:xfrm>
            <a:off x="2327564" y="2130587"/>
            <a:ext cx="2445739" cy="61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11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66" t="15869" r="13860" b="31156"/>
          <a:stretch/>
        </p:blipFill>
        <p:spPr bwMode="auto">
          <a:xfrm>
            <a:off x="2743200" y="88139"/>
            <a:ext cx="2547584" cy="724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23"/>
          <p:cNvSpPr>
            <a:spLocks noChangeArrowheads="1"/>
          </p:cNvSpPr>
          <p:nvPr/>
        </p:nvSpPr>
        <p:spPr bwMode="auto">
          <a:xfrm>
            <a:off x="88900" y="4724400"/>
            <a:ext cx="89916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71500" indent="-57150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Wingdings 2" pitchFamily="18" charset="2"/>
              <a:buChar char=""/>
              <a:defRPr/>
            </a:pPr>
            <a:r>
              <a:rPr lang="en-US" sz="3600" b="1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বিশ্বগ্রামের</a:t>
            </a:r>
            <a:r>
              <a:rPr lang="en-US" sz="36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600" b="1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ধারণা</a:t>
            </a:r>
            <a:r>
              <a:rPr lang="en-US" sz="36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bn-BD" sz="36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।</a:t>
            </a:r>
            <a:endParaRPr lang="en-US" sz="3600" b="1" dirty="0" smtClean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571500" indent="-57150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Wingdings 2" pitchFamily="18" charset="2"/>
              <a:buChar char=""/>
              <a:defRPr/>
            </a:pPr>
            <a:r>
              <a:rPr lang="en-US" sz="3600" b="1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বিশ্বগ্রামের</a:t>
            </a:r>
            <a:r>
              <a:rPr lang="en-US" sz="36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600" b="1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বৈশিষ্ট্য</a:t>
            </a:r>
            <a:r>
              <a:rPr lang="en-US" sz="36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bn-BD" sz="36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।</a:t>
            </a:r>
            <a:endParaRPr lang="en-US" sz="3600" b="1" dirty="0" smtClean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  <a:p>
            <a:pPr marL="571500" indent="-57150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Wingdings 2" pitchFamily="18" charset="2"/>
              <a:buChar char=""/>
              <a:defRPr/>
            </a:pPr>
            <a:r>
              <a:rPr lang="en-US" sz="3600" b="1" spc="-15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2" charset="0"/>
                <a:cs typeface="SolaimanLipi" pitchFamily="2" charset="0"/>
              </a:rPr>
              <a:t>তথ্য</a:t>
            </a:r>
            <a:r>
              <a:rPr lang="en-US" sz="3600" b="1" spc="-15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2" charset="0"/>
                <a:cs typeface="SolaimanLipi" pitchFamily="2" charset="0"/>
              </a:rPr>
              <a:t> </a:t>
            </a:r>
            <a:r>
              <a:rPr lang="en-US" sz="3600" b="1" spc="-15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2" charset="0"/>
                <a:cs typeface="SolaimanLipi" pitchFamily="2" charset="0"/>
              </a:rPr>
              <a:t>প্রযুক্তি</a:t>
            </a:r>
            <a:r>
              <a:rPr lang="en-US" sz="3600" b="1" spc="-15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2" charset="0"/>
                <a:cs typeface="SolaimanLipi" pitchFamily="2" charset="0"/>
              </a:rPr>
              <a:t> </a:t>
            </a:r>
            <a:r>
              <a:rPr lang="en-US" sz="3600" b="1" spc="-15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2" charset="0"/>
                <a:cs typeface="SolaimanLipi" pitchFamily="2" charset="0"/>
              </a:rPr>
              <a:t>কিভাবে</a:t>
            </a:r>
            <a:r>
              <a:rPr lang="en-US" sz="3600" b="1" spc="-15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2" charset="0"/>
                <a:cs typeface="SolaimanLipi" pitchFamily="2" charset="0"/>
              </a:rPr>
              <a:t> </a:t>
            </a:r>
            <a:r>
              <a:rPr lang="en-US" sz="3600" b="1" spc="-15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2" charset="0"/>
                <a:cs typeface="SolaimanLipi" pitchFamily="2" charset="0"/>
              </a:rPr>
              <a:t>বিশ্বায়নের</a:t>
            </a:r>
            <a:r>
              <a:rPr lang="en-US" sz="3600" b="1" spc="-15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2" charset="0"/>
                <a:cs typeface="SolaimanLipi" pitchFamily="2" charset="0"/>
              </a:rPr>
              <a:t> </a:t>
            </a:r>
            <a:r>
              <a:rPr lang="en-US" sz="3600" b="1" spc="-15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2" charset="0"/>
                <a:cs typeface="SolaimanLipi" pitchFamily="2" charset="0"/>
              </a:rPr>
              <a:t>ক্ষেত্রে</a:t>
            </a:r>
            <a:r>
              <a:rPr lang="en-US" sz="3600" b="1" spc="-15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2" charset="0"/>
                <a:cs typeface="SolaimanLipi" pitchFamily="2" charset="0"/>
              </a:rPr>
              <a:t> </a:t>
            </a:r>
            <a:r>
              <a:rPr lang="en-US" sz="3600" b="1" spc="-150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2" charset="0"/>
                <a:cs typeface="SolaimanLipi" pitchFamily="2" charset="0"/>
              </a:rPr>
              <a:t>সহায়ক</a:t>
            </a:r>
            <a:r>
              <a:rPr lang="en-US" sz="3600" b="1" spc="-15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2" charset="0"/>
                <a:cs typeface="SolaimanLipi" pitchFamily="2" charset="0"/>
              </a:rPr>
              <a:t> </a:t>
            </a:r>
            <a:r>
              <a:rPr lang="bn-BD" sz="3600" b="1" spc="-150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।</a:t>
            </a:r>
            <a:endParaRPr lang="en-US" sz="3600" b="1" spc="-150" dirty="0">
              <a:ln w="28575">
                <a:noFill/>
              </a:ln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6756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ome-icon.jpg"/>
          <p:cNvPicPr>
            <a:picLocks noChangeAspect="1"/>
          </p:cNvPicPr>
          <p:nvPr/>
        </p:nvPicPr>
        <p:blipFill>
          <a:blip r:embed="rId2">
            <a:lum bright="40000" contrast="-40000"/>
          </a:blip>
          <a:stretch>
            <a:fillRect/>
          </a:stretch>
        </p:blipFill>
        <p:spPr>
          <a:xfrm>
            <a:off x="1295400" y="1193800"/>
            <a:ext cx="6781800" cy="5273040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49" t="16657" r="17357" b="35531"/>
          <a:stretch/>
        </p:blipFill>
        <p:spPr bwMode="auto">
          <a:xfrm>
            <a:off x="3276600" y="1371600"/>
            <a:ext cx="2944092" cy="6303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48490" y="2819400"/>
            <a:ext cx="9067800" cy="156966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800" b="1" spc="50" dirty="0" err="1" smtClean="0">
                <a:ln w="11430"/>
                <a:solidFill>
                  <a:srgbClr val="00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তুমি</a:t>
            </a:r>
            <a:r>
              <a:rPr lang="en-US" sz="4800" b="1" spc="50" dirty="0" smtClean="0">
                <a:ln w="11430"/>
                <a:solidFill>
                  <a:srgbClr val="00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4800" b="1" spc="50" dirty="0" err="1" smtClean="0">
                <a:ln w="11430"/>
                <a:solidFill>
                  <a:srgbClr val="00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কিভাবে</a:t>
            </a:r>
            <a:r>
              <a:rPr lang="en-US" sz="4800" b="1" spc="50" dirty="0" smtClean="0">
                <a:ln w="11430"/>
                <a:solidFill>
                  <a:srgbClr val="00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4800" b="1" spc="50" dirty="0" err="1" smtClean="0">
                <a:ln w="11430"/>
                <a:solidFill>
                  <a:srgbClr val="00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বিশ্বগ্রামের</a:t>
            </a:r>
            <a:r>
              <a:rPr lang="en-US" sz="4800" b="1" spc="50" dirty="0" smtClean="0">
                <a:ln w="11430"/>
                <a:solidFill>
                  <a:srgbClr val="00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4800" b="1" spc="50" dirty="0" err="1" smtClean="0">
                <a:ln w="11430"/>
                <a:solidFill>
                  <a:srgbClr val="00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সাথে</a:t>
            </a:r>
            <a:r>
              <a:rPr lang="en-US" sz="4800" b="1" spc="50" dirty="0" smtClean="0">
                <a:ln w="11430"/>
                <a:solidFill>
                  <a:srgbClr val="00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4800" b="1" spc="50" dirty="0" err="1" smtClean="0">
                <a:ln w="11430"/>
                <a:solidFill>
                  <a:srgbClr val="00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সংযুক্ত</a:t>
            </a:r>
            <a:r>
              <a:rPr lang="en-US" sz="4800" b="1" spc="50" dirty="0" smtClean="0">
                <a:ln w="11430"/>
                <a:solidFill>
                  <a:srgbClr val="00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4800" b="1" spc="50" dirty="0" err="1" smtClean="0">
                <a:ln w="11430"/>
                <a:solidFill>
                  <a:srgbClr val="00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আছো</a:t>
            </a:r>
            <a:r>
              <a:rPr lang="en-US" sz="4800" b="1" spc="50" dirty="0" smtClean="0">
                <a:ln w="11430"/>
                <a:solidFill>
                  <a:srgbClr val="00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4800" b="1" spc="50" dirty="0" err="1" smtClean="0">
                <a:ln w="11430"/>
                <a:solidFill>
                  <a:srgbClr val="00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তার</a:t>
            </a:r>
            <a:r>
              <a:rPr lang="en-US" sz="4800" b="1" spc="50" dirty="0" smtClean="0">
                <a:ln w="11430"/>
                <a:solidFill>
                  <a:srgbClr val="00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4800" b="1" spc="50" dirty="0" err="1" smtClean="0">
                <a:ln w="11430"/>
                <a:solidFill>
                  <a:srgbClr val="00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একটি</a:t>
            </a:r>
            <a:r>
              <a:rPr lang="en-US" sz="4800" b="1" spc="50" dirty="0" smtClean="0">
                <a:ln w="11430"/>
                <a:solidFill>
                  <a:srgbClr val="00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4800" b="1" spc="50" dirty="0" err="1" smtClean="0">
                <a:ln w="11430"/>
                <a:solidFill>
                  <a:srgbClr val="00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গঠনমূলক</a:t>
            </a:r>
            <a:r>
              <a:rPr lang="en-US" sz="4800" b="1" spc="50" dirty="0" smtClean="0">
                <a:ln w="11430"/>
                <a:solidFill>
                  <a:srgbClr val="00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4800" b="1" spc="50" dirty="0" err="1" smtClean="0">
                <a:ln w="11430"/>
                <a:solidFill>
                  <a:srgbClr val="00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বর্ণনা</a:t>
            </a:r>
            <a:r>
              <a:rPr lang="en-US" sz="4800" b="1" spc="50" dirty="0" smtClean="0">
                <a:ln w="11430"/>
                <a:solidFill>
                  <a:srgbClr val="00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4800" b="1" spc="50" dirty="0" err="1" smtClean="0">
                <a:ln w="11430"/>
                <a:solidFill>
                  <a:srgbClr val="00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যুক্তিসহ</a:t>
            </a:r>
            <a:r>
              <a:rPr lang="en-US" sz="4800" b="1" spc="50" dirty="0" smtClean="0">
                <a:ln w="11430"/>
                <a:solidFill>
                  <a:srgbClr val="00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4800" b="1" spc="50" dirty="0" err="1" smtClean="0">
                <a:ln w="11430"/>
                <a:solidFill>
                  <a:srgbClr val="00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উপস্থাপন</a:t>
            </a:r>
            <a:r>
              <a:rPr lang="en-US" sz="4800" b="1" spc="50" dirty="0" smtClean="0">
                <a:ln w="11430"/>
                <a:solidFill>
                  <a:srgbClr val="00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4800" b="1" spc="50" dirty="0" err="1" smtClean="0">
                <a:ln w="11430"/>
                <a:solidFill>
                  <a:srgbClr val="00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কর</a:t>
            </a:r>
            <a:r>
              <a:rPr lang="en-US" sz="4800" b="1" spc="50" dirty="0" smtClean="0">
                <a:ln w="11430"/>
                <a:solidFill>
                  <a:srgbClr val="00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।</a:t>
            </a:r>
            <a:endParaRPr lang="bn-BD" sz="4800" b="1" spc="50" dirty="0">
              <a:ln w="11430"/>
              <a:solidFill>
                <a:srgbClr val="0033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9453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44" t="20277" r="36037" b="34946"/>
          <a:stretch/>
        </p:blipFill>
        <p:spPr bwMode="auto">
          <a:xfrm>
            <a:off x="2988573" y="28078"/>
            <a:ext cx="2445328" cy="870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 descr="dhonnobad-123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2133600"/>
            <a:ext cx="5984075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003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d.Manjur-E-Elahee.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Md.Manjur-E-Elahee..</Template>
  <TotalTime>1349</TotalTime>
  <Words>863</Words>
  <Application>Microsoft Office PowerPoint</Application>
  <PresentationFormat>On-screen Show (4:3)</PresentationFormat>
  <Paragraphs>218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9" baseType="lpstr">
      <vt:lpstr>Arial</vt:lpstr>
      <vt:lpstr>Times New Roman</vt:lpstr>
      <vt:lpstr>SolaimanLipi</vt:lpstr>
      <vt:lpstr>Wingdings 2</vt:lpstr>
      <vt:lpstr>Calibri</vt:lpstr>
      <vt:lpstr>Wingdings</vt:lpstr>
      <vt:lpstr>Md.Manjur-E-Elahee.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Md.Manjur-E-Elahee</dc:creator>
  <cp:lastModifiedBy>TSS</cp:lastModifiedBy>
  <cp:revision>342</cp:revision>
  <dcterms:created xsi:type="dcterms:W3CDTF">2013-07-06T13:48:09Z</dcterms:created>
  <dcterms:modified xsi:type="dcterms:W3CDTF">2013-09-19T04:09:16Z</dcterms:modified>
</cp:coreProperties>
</file>